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IBM Plex Sans"/>
      <p:bold r:id="rId28"/>
      <p:boldItalic r:id="rId29"/>
    </p:embeddedFont>
    <p:embeddedFont>
      <p:font typeface="Schibsted Grotesk"/>
      <p:regular r:id="rId30"/>
      <p:bold r:id="rId31"/>
      <p:italic r:id="rId32"/>
      <p:boldItalic r:id="rId33"/>
    </p:embeddedFont>
    <p:embeddedFont>
      <p:font typeface="Arimo"/>
      <p:bold r:id="rId34"/>
      <p:boldItalic r:id="rId35"/>
    </p:embeddedFont>
    <p:embeddedFont>
      <p:font typeface="Schibsted Grotesk SemiBold"/>
      <p:regular r:id="rId36"/>
      <p:bold r:id="rId37"/>
      <p:italic r:id="rId38"/>
      <p:boldItalic r:id="rId39"/>
    </p:embeddedFont>
    <p:embeddedFont>
      <p:font typeface="Schibsted Grotesk Medium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orient="horz" pos="192">
          <p15:clr>
            <a:srgbClr val="747775"/>
          </p15:clr>
        </p15:guide>
        <p15:guide id="4" pos="173">
          <p15:clr>
            <a:srgbClr val="747775"/>
          </p15:clr>
        </p15:guide>
        <p15:guide id="5" pos="5587">
          <p15:clr>
            <a:srgbClr val="747775"/>
          </p15:clr>
        </p15:guide>
        <p15:guide id="6" pos="264">
          <p15:clr>
            <a:srgbClr val="747775"/>
          </p15:clr>
        </p15:guide>
        <p15:guide id="7" orient="horz" pos="3017">
          <p15:clr>
            <a:srgbClr val="747775"/>
          </p15:clr>
        </p15:guide>
        <p15:guide id="8" orient="horz" pos="625">
          <p15:clr>
            <a:srgbClr val="747775"/>
          </p15:clr>
        </p15:guide>
        <p15:guide id="9" pos="2120">
          <p15:clr>
            <a:srgbClr val="747775"/>
          </p15:clr>
        </p15:guide>
        <p15:guide id="10" orient="horz" pos="747">
          <p15:clr>
            <a:srgbClr val="747775"/>
          </p15:clr>
        </p15:guide>
        <p15:guide id="11" orient="horz" pos="1057">
          <p15:clr>
            <a:srgbClr val="747775"/>
          </p15:clr>
        </p15:guide>
        <p15:guide id="12" orient="horz" pos="1262">
          <p15:clr>
            <a:srgbClr val="747775"/>
          </p15:clr>
        </p15:guide>
        <p15:guide id="13" orient="horz" pos="1551">
          <p15:clr>
            <a:srgbClr val="747775"/>
          </p15:clr>
        </p15:guide>
        <p15:guide id="14" orient="horz" pos="1368">
          <p15:clr>
            <a:srgbClr val="747775"/>
          </p15:clr>
        </p15:guide>
        <p15:guide id="15" orient="horz" pos="112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46359A-5D54-43C0-9292-5BB9EF2ED939}">
  <a:tblStyle styleId="{1D46359A-5D54-43C0-9292-5BB9EF2ED9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92" orient="horz"/>
        <p:guide pos="173"/>
        <p:guide pos="5587"/>
        <p:guide pos="264"/>
        <p:guide pos="3017" orient="horz"/>
        <p:guide pos="625" orient="horz"/>
        <p:guide pos="2120"/>
        <p:guide pos="747" orient="horz"/>
        <p:guide pos="1057" orient="horz"/>
        <p:guide pos="1262" orient="horz"/>
        <p:guide pos="1551" orient="horz"/>
        <p:guide pos="1368" orient="horz"/>
        <p:guide pos="112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chibstedGroteskMedium-regular.fntdata"/><Relationship Id="rId20" Type="http://schemas.openxmlformats.org/officeDocument/2006/relationships/slide" Target="slides/slide14.xml"/><Relationship Id="rId42" Type="http://schemas.openxmlformats.org/officeDocument/2006/relationships/font" Target="fonts/SchibstedGroteskMedium-italic.fntdata"/><Relationship Id="rId41" Type="http://schemas.openxmlformats.org/officeDocument/2006/relationships/font" Target="fonts/SchibstedGroteskMedium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SchibstedGroteskMedium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IBMPlexSans-bold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IBMPlexSa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chibstedGrotesk-bold.fntdata"/><Relationship Id="rId30" Type="http://schemas.openxmlformats.org/officeDocument/2006/relationships/font" Target="fonts/SchibstedGrotesk-regular.fntdata"/><Relationship Id="rId11" Type="http://schemas.openxmlformats.org/officeDocument/2006/relationships/slide" Target="slides/slide5.xml"/><Relationship Id="rId33" Type="http://schemas.openxmlformats.org/officeDocument/2006/relationships/font" Target="fonts/SchibstedGrotesk-boldItalic.fntdata"/><Relationship Id="rId10" Type="http://schemas.openxmlformats.org/officeDocument/2006/relationships/slide" Target="slides/slide4.xml"/><Relationship Id="rId32" Type="http://schemas.openxmlformats.org/officeDocument/2006/relationships/font" Target="fonts/SchibstedGrotesk-italic.fntdata"/><Relationship Id="rId13" Type="http://schemas.openxmlformats.org/officeDocument/2006/relationships/slide" Target="slides/slide7.xml"/><Relationship Id="rId35" Type="http://schemas.openxmlformats.org/officeDocument/2006/relationships/font" Target="fonts/Arimo-boldItalic.fntdata"/><Relationship Id="rId12" Type="http://schemas.openxmlformats.org/officeDocument/2006/relationships/slide" Target="slides/slide6.xml"/><Relationship Id="rId34" Type="http://schemas.openxmlformats.org/officeDocument/2006/relationships/font" Target="fonts/Arimo-bold.fntdata"/><Relationship Id="rId15" Type="http://schemas.openxmlformats.org/officeDocument/2006/relationships/slide" Target="slides/slide9.xml"/><Relationship Id="rId37" Type="http://schemas.openxmlformats.org/officeDocument/2006/relationships/font" Target="fonts/SchibstedGroteskSemiBold-bold.fntdata"/><Relationship Id="rId14" Type="http://schemas.openxmlformats.org/officeDocument/2006/relationships/slide" Target="slides/slide8.xml"/><Relationship Id="rId36" Type="http://schemas.openxmlformats.org/officeDocument/2006/relationships/font" Target="fonts/SchibstedGroteskSemiBold-regular.fntdata"/><Relationship Id="rId17" Type="http://schemas.openxmlformats.org/officeDocument/2006/relationships/slide" Target="slides/slide11.xml"/><Relationship Id="rId39" Type="http://schemas.openxmlformats.org/officeDocument/2006/relationships/font" Target="fonts/SchibstedGroteskSemiBold-boldItalic.fntdata"/><Relationship Id="rId16" Type="http://schemas.openxmlformats.org/officeDocument/2006/relationships/slide" Target="slides/slide10.xml"/><Relationship Id="rId38" Type="http://schemas.openxmlformats.org/officeDocument/2006/relationships/font" Target="fonts/SchibstedGroteskSemiBold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4530e40c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44530e40c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69f20078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69f20078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4530e40c2_2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44530e40c2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69f20078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69f2007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42de36dfd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42de36dfd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2da67883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42da67883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42da67883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42da67883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44530e40c2_2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44530e40c2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assessment: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2de36dfd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42de36dfd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436a5cb0e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436a5cb0e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436a5cb0e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436a5cb0e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4530e40c2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44530e40c2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42de36dfd9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42de36dfd9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43ab61feb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43ab61feb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44530e40c2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44530e40c2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4530e40c2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44530e40c2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4530e40c2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44530e40c2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2da6788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42da6788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4530e40c2_2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4530e40c2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NextJS - </a:t>
            </a:r>
            <a:r>
              <a:rPr lang="en"/>
              <a:t>an open-source React-based web development framework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TailwindCSS - an open-source CSS framework focused on ease-of-use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Django - an open-source Python-based web framework which enables rapid deployment and prototyping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Supabase - Backend-as-a-Service (BaaS) platform which is built upon PostgreSQL database and offers </a:t>
            </a:r>
            <a:r>
              <a:rPr lang="en"/>
              <a:t>built</a:t>
            </a:r>
            <a:r>
              <a:rPr lang="en"/>
              <a:t>-in user authentication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PrismaORM - an open-source service to create and query our PostgreSQL database w/o using raw SQL, integrates directly with Supabase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2de36dfd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2de36dfd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74747"/>
                </a:solidFill>
                <a:highlight>
                  <a:srgbClr val="FFFFFF"/>
                </a:highlight>
              </a:rPr>
              <a:t>NextAuth.js is </a:t>
            </a:r>
            <a:r>
              <a:rPr lang="en" sz="1200">
                <a:solidFill>
                  <a:srgbClr val="040C28"/>
                </a:solidFill>
                <a:highlight>
                  <a:srgbClr val="D3E3FD"/>
                </a:highlight>
              </a:rPr>
              <a:t>a complete open-source authentication solution for Next.js applications</a:t>
            </a:r>
            <a:r>
              <a:rPr lang="en" sz="1200">
                <a:solidFill>
                  <a:srgbClr val="474747"/>
                </a:solidFill>
                <a:highlight>
                  <a:srgbClr val="FFFFFF"/>
                </a:highlight>
              </a:rPr>
              <a:t>. It is designed from the ground up to support Next.js and Serverless.</a:t>
            </a:r>
            <a:endParaRPr sz="1200">
              <a:solidFill>
                <a:srgbClr val="47474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7474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74747"/>
                </a:solidFill>
                <a:highlight>
                  <a:srgbClr val="FFFFFF"/>
                </a:highlight>
              </a:rPr>
              <a:t>We removed social media/ single sign on due to time and knowledge gap</a:t>
            </a:r>
            <a:endParaRPr sz="1200">
              <a:solidFill>
                <a:srgbClr val="47474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74747"/>
                </a:solidFill>
                <a:highlight>
                  <a:srgbClr val="FFFFFF"/>
                </a:highlight>
              </a:rPr>
              <a:t>Instead of creating full scale authentication, we seeded the user to the application to move forward with the implementation of the endpoint communications (communication with other components) </a:t>
            </a:r>
            <a:endParaRPr sz="1200">
              <a:solidFill>
                <a:srgbClr val="47474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4530e40c2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44530e40c2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6" Type="http://schemas.openxmlformats.org/officeDocument/2006/relationships/image" Target="../media/image18.png"/><Relationship Id="rId7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g"/><Relationship Id="rId4" Type="http://schemas.openxmlformats.org/officeDocument/2006/relationships/image" Target="../media/image22.jpg"/><Relationship Id="rId5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hyperlink" Target="https://www.figma.com/proto/JVSIsQ1cMdQ9DOM65UIvUB/prepPad?node-id=2175-814&amp;t=kY5wQlGb17Z3DCXO-1" TargetMode="External"/><Relationship Id="rId5" Type="http://schemas.openxmlformats.org/officeDocument/2006/relationships/hyperlink" Target="http://localhost:3000/signin" TargetMode="External"/><Relationship Id="rId6" Type="http://schemas.openxmlformats.org/officeDocument/2006/relationships/hyperlink" Target="http://localhost:3000/signin" TargetMode="External"/><Relationship Id="rId7" Type="http://schemas.openxmlformats.org/officeDocument/2006/relationships/hyperlink" Target="http://localhost:8000/" TargetMode="External"/><Relationship Id="rId8" Type="http://schemas.openxmlformats.org/officeDocument/2006/relationships/hyperlink" Target="http://localhost:8000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3.jpg"/><Relationship Id="rId5" Type="http://schemas.openxmlformats.org/officeDocument/2006/relationships/image" Target="../media/image9.jpg"/><Relationship Id="rId6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A1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6613000" y="387675"/>
            <a:ext cx="24084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6379"/>
              <a:buNone/>
            </a:pPr>
            <a:r>
              <a:rPr lang="en" sz="116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software development: group 05</a:t>
            </a:r>
            <a:endParaRPr b="1" i="1" sz="116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pic>
        <p:nvPicPr>
          <p:cNvPr id="55" name="Google Shape;55;p13" title="Group 3728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50" y="2354300"/>
            <a:ext cx="1162800" cy="11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7781325" y="76200"/>
            <a:ext cx="1286400" cy="6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i="1" lang="en" sz="1160">
                <a:solidFill>
                  <a:srgbClr val="F7E1BC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spring 2025</a:t>
            </a:r>
            <a:endParaRPr b="1" i="1" sz="116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7782400" y="3585900"/>
            <a:ext cx="11628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16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presented by:</a:t>
            </a:r>
            <a:endParaRPr b="1" i="1" sz="116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6118900" y="3867825"/>
            <a:ext cx="2826300" cy="10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16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Cristian Mejia</a:t>
            </a:r>
            <a:br>
              <a:rPr lang="en" sz="116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" sz="116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Davey Renoid</a:t>
            </a:r>
            <a:br>
              <a:rPr lang="en" sz="116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" sz="116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Benita Chinemerem</a:t>
            </a:r>
            <a:br>
              <a:rPr lang="en" sz="116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" sz="116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Olatunde Mojisola</a:t>
            </a:r>
            <a:endParaRPr b="1" i="1" sz="116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50" y="3644125"/>
            <a:ext cx="1162800" cy="11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9600" y="2354300"/>
            <a:ext cx="4393759" cy="11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type="ctrTitle"/>
          </p:nvPr>
        </p:nvSpPr>
        <p:spPr>
          <a:xfrm>
            <a:off x="275000" y="76500"/>
            <a:ext cx="4041000" cy="10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300">
                <a:solidFill>
                  <a:srgbClr val="D9D9D9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prepPad</a:t>
            </a:r>
            <a:endParaRPr b="1" sz="6300">
              <a:solidFill>
                <a:srgbClr val="D9D9D9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338900" y="1001100"/>
            <a:ext cx="24846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16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Checkup</a:t>
            </a:r>
            <a:endParaRPr b="1" i="1" sz="116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6">
            <a:alphaModFix amt="9000"/>
          </a:blip>
          <a:stretch>
            <a:fillRect/>
          </a:stretch>
        </p:blipFill>
        <p:spPr>
          <a:xfrm>
            <a:off x="3901750" y="1719274"/>
            <a:ext cx="5253377" cy="34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A1D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/>
        </p:nvSpPr>
        <p:spPr>
          <a:xfrm>
            <a:off x="6196650" y="2499425"/>
            <a:ext cx="2782800" cy="183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7E1BC">
                <a:alpha val="64999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1714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DF9F2"/>
                </a:solidFill>
              </a:rPr>
              <a:t>DevOps</a:t>
            </a:r>
            <a:endParaRPr b="1" sz="1100">
              <a:solidFill>
                <a:srgbClr val="FDF9F2"/>
              </a:solidFill>
            </a:endParaRPr>
          </a:p>
          <a:p>
            <a:pPr indent="-117475" lvl="0" marL="571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DF9F2"/>
              </a:buClr>
              <a:buSzPts val="1100"/>
              <a:buChar char="●"/>
            </a:pPr>
            <a:r>
              <a:rPr lang="en" sz="1100">
                <a:solidFill>
                  <a:srgbClr val="FDF9F2"/>
                </a:solidFill>
              </a:rPr>
              <a:t>Organized the repository structure</a:t>
            </a:r>
            <a:endParaRPr sz="1100">
              <a:solidFill>
                <a:srgbClr val="FDF9F2"/>
              </a:solidFill>
            </a:endParaRPr>
          </a:p>
          <a:p>
            <a:pPr indent="-117475" lvl="0" marL="57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9F2"/>
              </a:buClr>
              <a:buSzPts val="1100"/>
              <a:buChar char="●"/>
            </a:pPr>
            <a:r>
              <a:rPr lang="en" sz="1100">
                <a:solidFill>
                  <a:srgbClr val="FDF9F2"/>
                </a:solidFill>
              </a:rPr>
              <a:t>Created a VM on Azure</a:t>
            </a:r>
            <a:endParaRPr sz="1100">
              <a:solidFill>
                <a:srgbClr val="FDF9F2"/>
              </a:solidFill>
            </a:endParaRPr>
          </a:p>
          <a:p>
            <a:pPr indent="-117475" lvl="0" marL="57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9F2"/>
              </a:buClr>
              <a:buSzPts val="1100"/>
              <a:buChar char="●"/>
            </a:pPr>
            <a:r>
              <a:rPr lang="en" sz="1100">
                <a:solidFill>
                  <a:srgbClr val="FDF9F2"/>
                </a:solidFill>
              </a:rPr>
              <a:t>Created backend and frontend CI/CD</a:t>
            </a:r>
            <a:endParaRPr sz="1100">
              <a:solidFill>
                <a:srgbClr val="FDF9F2"/>
              </a:solidFill>
            </a:endParaRPr>
          </a:p>
          <a:p>
            <a:pPr indent="-117475" lvl="0" marL="57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9F2"/>
              </a:buClr>
              <a:buSzPts val="1100"/>
              <a:buChar char="●"/>
            </a:pPr>
            <a:r>
              <a:rPr lang="en" sz="1100">
                <a:solidFill>
                  <a:srgbClr val="FDF9F2"/>
                </a:solidFill>
              </a:rPr>
              <a:t>Configured backend and frontend Docker files. </a:t>
            </a:r>
            <a:endParaRPr sz="1100">
              <a:solidFill>
                <a:srgbClr val="FDF9F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FDF9F2"/>
              </a:solidFill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3213650" y="2499425"/>
            <a:ext cx="25866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DF9F2"/>
                </a:solidFill>
              </a:rPr>
              <a:t>Database Implementation</a:t>
            </a:r>
            <a:endParaRPr b="1" sz="1100">
              <a:solidFill>
                <a:srgbClr val="FDF9F2"/>
              </a:solidFill>
            </a:endParaRPr>
          </a:p>
          <a:p>
            <a:pPr indent="-117475" lvl="0" marL="571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DF9F2"/>
              </a:buClr>
              <a:buSzPts val="1100"/>
              <a:buChar char="●"/>
            </a:pPr>
            <a:r>
              <a:rPr lang="en" sz="1100">
                <a:solidFill>
                  <a:srgbClr val="FDF9F2"/>
                </a:solidFill>
              </a:rPr>
              <a:t>Established PostgreSQL database (using Supabase)</a:t>
            </a:r>
            <a:endParaRPr sz="1100">
              <a:solidFill>
                <a:srgbClr val="FDF9F2"/>
              </a:solidFill>
            </a:endParaRPr>
          </a:p>
          <a:p>
            <a:pPr indent="-117475" lvl="0" marL="57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9F2"/>
              </a:buClr>
              <a:buSzPts val="1100"/>
              <a:buChar char="●"/>
            </a:pPr>
            <a:r>
              <a:rPr lang="en" sz="1100">
                <a:solidFill>
                  <a:srgbClr val="FDF9F2"/>
                </a:solidFill>
              </a:rPr>
              <a:t>Set up Prisma ORM</a:t>
            </a:r>
            <a:endParaRPr sz="1100">
              <a:solidFill>
                <a:srgbClr val="FDF9F2"/>
              </a:solidFill>
            </a:endParaRPr>
          </a:p>
          <a:p>
            <a:pPr indent="-117475" lvl="0" marL="57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9F2"/>
              </a:buClr>
              <a:buSzPts val="1100"/>
              <a:buChar char="●"/>
            </a:pPr>
            <a:r>
              <a:rPr lang="en" sz="1100">
                <a:solidFill>
                  <a:srgbClr val="FDF9F2"/>
                </a:solidFill>
              </a:rPr>
              <a:t>Created database structure where the user information is saved</a:t>
            </a:r>
            <a:endParaRPr sz="1100">
              <a:solidFill>
                <a:srgbClr val="FDF9F2"/>
              </a:solidFill>
            </a:endParaRPr>
          </a:p>
        </p:txBody>
      </p:sp>
      <p:sp>
        <p:nvSpPr>
          <p:cNvPr id="170" name="Google Shape;170;p22"/>
          <p:cNvSpPr txBox="1"/>
          <p:nvPr>
            <p:ph idx="1" type="subTitle"/>
          </p:nvPr>
        </p:nvSpPr>
        <p:spPr>
          <a:xfrm>
            <a:off x="165175" y="240125"/>
            <a:ext cx="6117300" cy="1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400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Early Results</a:t>
            </a:r>
            <a:endParaRPr b="1" i="1" sz="40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193400" y="2499425"/>
            <a:ext cx="27324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1714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DF9F2"/>
                </a:solidFill>
              </a:rPr>
              <a:t>Backend Development</a:t>
            </a:r>
            <a:endParaRPr b="1" sz="1100">
              <a:solidFill>
                <a:srgbClr val="FDF9F2"/>
              </a:solidFill>
            </a:endParaRPr>
          </a:p>
          <a:p>
            <a:pPr indent="-117475" lvl="0" marL="571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DF9F2"/>
              </a:buClr>
              <a:buSzPts val="1100"/>
              <a:buChar char="●"/>
            </a:pPr>
            <a:r>
              <a:rPr lang="en" sz="1100">
                <a:solidFill>
                  <a:srgbClr val="FDF9F2"/>
                </a:solidFill>
              </a:rPr>
              <a:t>Developed resume analysis module</a:t>
            </a:r>
            <a:endParaRPr sz="1100">
              <a:solidFill>
                <a:srgbClr val="FDF9F2"/>
              </a:solidFill>
            </a:endParaRPr>
          </a:p>
          <a:p>
            <a:pPr indent="-117475" lvl="0" marL="57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9F2"/>
              </a:buClr>
              <a:buSzPts val="1100"/>
              <a:buChar char="●"/>
            </a:pPr>
            <a:r>
              <a:rPr lang="en" sz="1100">
                <a:solidFill>
                  <a:srgbClr val="FDF9F2"/>
                </a:solidFill>
              </a:rPr>
              <a:t>Developed job posting analysis module</a:t>
            </a:r>
            <a:endParaRPr sz="1100">
              <a:solidFill>
                <a:srgbClr val="FDF9F2"/>
              </a:solidFill>
            </a:endParaRPr>
          </a:p>
          <a:p>
            <a:pPr indent="-117475" lvl="0" marL="57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9F2"/>
              </a:buClr>
              <a:buSzPts val="1100"/>
              <a:buChar char="●"/>
            </a:pPr>
            <a:r>
              <a:rPr lang="en" sz="1100">
                <a:solidFill>
                  <a:srgbClr val="FDF9F2"/>
                </a:solidFill>
              </a:rPr>
              <a:t>Created backend application for handling </a:t>
            </a:r>
            <a:r>
              <a:rPr lang="en" sz="1100">
                <a:solidFill>
                  <a:srgbClr val="FDF9F2"/>
                </a:solidFill>
              </a:rPr>
              <a:t>server-side</a:t>
            </a:r>
            <a:r>
              <a:rPr lang="en" sz="1100">
                <a:solidFill>
                  <a:srgbClr val="FDF9F2"/>
                </a:solidFill>
              </a:rPr>
              <a:t> logic</a:t>
            </a:r>
            <a:endParaRPr b="1" sz="1100">
              <a:solidFill>
                <a:srgbClr val="FDF9F2"/>
              </a:solidFill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050" y="1736950"/>
            <a:ext cx="530000" cy="5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50" y="1736950"/>
            <a:ext cx="530000" cy="5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2925" y="1702450"/>
            <a:ext cx="471225" cy="5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>
            <p:ph idx="1" type="subTitle"/>
          </p:nvPr>
        </p:nvSpPr>
        <p:spPr>
          <a:xfrm>
            <a:off x="220150" y="4623500"/>
            <a:ext cx="396600" cy="330900"/>
          </a:xfrm>
          <a:prstGeom prst="rect">
            <a:avLst/>
          </a:prstGeom>
          <a:solidFill>
            <a:srgbClr val="F7E1BC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30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10</a:t>
            </a:r>
            <a:endParaRPr b="1" i="1" sz="13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A1D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idx="1" type="subTitle"/>
          </p:nvPr>
        </p:nvSpPr>
        <p:spPr>
          <a:xfrm>
            <a:off x="165175" y="240125"/>
            <a:ext cx="6117300" cy="1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400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Problems</a:t>
            </a:r>
            <a:endParaRPr b="1" i="1" sz="40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181" name="Google Shape;181;p23"/>
          <p:cNvSpPr txBox="1"/>
          <p:nvPr>
            <p:ph idx="1" type="subTitle"/>
          </p:nvPr>
        </p:nvSpPr>
        <p:spPr>
          <a:xfrm>
            <a:off x="220150" y="4623500"/>
            <a:ext cx="396600" cy="330900"/>
          </a:xfrm>
          <a:prstGeom prst="rect">
            <a:avLst/>
          </a:prstGeom>
          <a:solidFill>
            <a:srgbClr val="F7E1BC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30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11</a:t>
            </a:r>
            <a:endParaRPr b="1" i="1" sz="13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655050" y="1196100"/>
            <a:ext cx="7410600" cy="24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DF9F2"/>
                </a:solidFill>
              </a:rPr>
              <a:t>Technical Knowledge Gaps</a:t>
            </a:r>
            <a:endParaRPr b="1" sz="1100">
              <a:solidFill>
                <a:srgbClr val="FDF9F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DF9F2"/>
              </a:buClr>
              <a:buSzPts val="1100"/>
              <a:buChar char="●"/>
            </a:pPr>
            <a:r>
              <a:rPr lang="en" sz="1100">
                <a:solidFill>
                  <a:srgbClr val="FDF9F2"/>
                </a:solidFill>
              </a:rPr>
              <a:t>Knowledge gap in regards to training models for extracting job description parameters from website data</a:t>
            </a:r>
            <a:endParaRPr sz="1100">
              <a:solidFill>
                <a:srgbClr val="FDF9F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DF9F2"/>
                </a:solidFill>
              </a:rPr>
              <a:t>Web Scraping Limitations</a:t>
            </a:r>
            <a:endParaRPr sz="1100">
              <a:solidFill>
                <a:srgbClr val="FDF9F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DF9F2"/>
              </a:buClr>
              <a:buSzPts val="1100"/>
              <a:buChar char="●"/>
            </a:pPr>
            <a:r>
              <a:rPr lang="en" sz="1100">
                <a:solidFill>
                  <a:srgbClr val="FDF9F2"/>
                </a:solidFill>
              </a:rPr>
              <a:t>Companies use methods to hinder web parsing such as auto generated tags</a:t>
            </a:r>
            <a:endParaRPr sz="1100">
              <a:solidFill>
                <a:srgbClr val="FDF9F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9F2"/>
              </a:buClr>
              <a:buSzPts val="1100"/>
              <a:buChar char="●"/>
            </a:pPr>
            <a:r>
              <a:rPr lang="en" sz="1100">
                <a:solidFill>
                  <a:srgbClr val="FDF9F2"/>
                </a:solidFill>
              </a:rPr>
              <a:t>Specific difficulty in parsing LinkedIn and Handshake links due to user account requirements</a:t>
            </a:r>
            <a:endParaRPr sz="1100">
              <a:solidFill>
                <a:srgbClr val="FDF9F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9F2"/>
              </a:buClr>
              <a:buSzPts val="1100"/>
              <a:buChar char="●"/>
            </a:pPr>
            <a:r>
              <a:rPr lang="en" sz="1100">
                <a:solidFill>
                  <a:srgbClr val="FDF9F2"/>
                </a:solidFill>
              </a:rPr>
              <a:t>Unable to access certain job postings without authenticated accounts on these platforms</a:t>
            </a:r>
            <a:endParaRPr sz="1100">
              <a:solidFill>
                <a:srgbClr val="FDF9F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DF9F2"/>
                </a:solidFill>
              </a:rPr>
              <a:t>Frontend Development Challenges</a:t>
            </a:r>
            <a:endParaRPr b="1" sz="1100">
              <a:solidFill>
                <a:srgbClr val="FDF9F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DF9F2"/>
              </a:buClr>
              <a:buSzPts val="1100"/>
              <a:buChar char="●"/>
            </a:pPr>
            <a:r>
              <a:rPr lang="en" sz="1100">
                <a:solidFill>
                  <a:srgbClr val="FDF9F2"/>
                </a:solidFill>
              </a:rPr>
              <a:t>Issues with implementing certain frontend interactivity features (Blur background)</a:t>
            </a:r>
            <a:endParaRPr sz="1100">
              <a:solidFill>
                <a:srgbClr val="FDF9F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A1D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idx="1" type="subTitle"/>
          </p:nvPr>
        </p:nvSpPr>
        <p:spPr>
          <a:xfrm>
            <a:off x="165175" y="240125"/>
            <a:ext cx="6117300" cy="1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400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Problems</a:t>
            </a:r>
            <a:endParaRPr b="1" i="1" sz="40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20150" y="4623500"/>
            <a:ext cx="396600" cy="330900"/>
          </a:xfrm>
          <a:prstGeom prst="rect">
            <a:avLst/>
          </a:prstGeom>
          <a:solidFill>
            <a:srgbClr val="F7E1BC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30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12</a:t>
            </a:r>
            <a:endParaRPr b="1" i="1" sz="13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655050" y="1196100"/>
            <a:ext cx="63162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DF9F2"/>
                </a:solidFill>
              </a:rPr>
              <a:t>Devops Challenges:</a:t>
            </a:r>
            <a:endParaRPr sz="1100">
              <a:solidFill>
                <a:srgbClr val="FDF9F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DF9F2"/>
              </a:buClr>
              <a:buSzPts val="1100"/>
              <a:buChar char="●"/>
            </a:pPr>
            <a:r>
              <a:rPr lang="en" sz="1100">
                <a:solidFill>
                  <a:srgbClr val="FDF9F2"/>
                </a:solidFill>
              </a:rPr>
              <a:t>Read-only</a:t>
            </a:r>
            <a:r>
              <a:rPr lang="en" sz="1100">
                <a:solidFill>
                  <a:srgbClr val="FDF9F2"/>
                </a:solidFill>
              </a:rPr>
              <a:t> access for the Azure student account (preventing the use of some </a:t>
            </a:r>
            <a:r>
              <a:rPr lang="en" sz="1100">
                <a:solidFill>
                  <a:srgbClr val="FDF9F2"/>
                </a:solidFill>
              </a:rPr>
              <a:t>Azure-specific</a:t>
            </a:r>
            <a:r>
              <a:rPr lang="en" sz="1100">
                <a:solidFill>
                  <a:srgbClr val="FDF9F2"/>
                </a:solidFill>
              </a:rPr>
              <a:t> deployment </a:t>
            </a:r>
            <a:r>
              <a:rPr lang="en" sz="1100">
                <a:solidFill>
                  <a:srgbClr val="FDF9F2"/>
                </a:solidFill>
              </a:rPr>
              <a:t>feature</a:t>
            </a:r>
            <a:r>
              <a:rPr lang="en" sz="1100">
                <a:solidFill>
                  <a:srgbClr val="FDF9F2"/>
                </a:solidFill>
              </a:rPr>
              <a:t>.</a:t>
            </a:r>
            <a:endParaRPr sz="1100">
              <a:solidFill>
                <a:srgbClr val="FDF9F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9F2"/>
              </a:buClr>
              <a:buSzPts val="1100"/>
              <a:buChar char="●"/>
            </a:pPr>
            <a:r>
              <a:rPr lang="en" sz="1100">
                <a:solidFill>
                  <a:srgbClr val="FDF9F2"/>
                </a:solidFill>
              </a:rPr>
              <a:t>Knowledge gap in fixing docker build context issue</a:t>
            </a:r>
            <a:endParaRPr sz="1100">
              <a:solidFill>
                <a:srgbClr val="FDF9F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9F2"/>
              </a:buClr>
              <a:buSzPts val="1100"/>
              <a:buChar char="●"/>
            </a:pPr>
            <a:r>
              <a:rPr lang="en" sz="1100">
                <a:solidFill>
                  <a:srgbClr val="FDF9F2"/>
                </a:solidFill>
              </a:rPr>
              <a:t>Created workflows not working across teams</a:t>
            </a:r>
            <a:endParaRPr sz="1100">
              <a:solidFill>
                <a:srgbClr val="FDF9F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A1D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idx="1" type="subTitle"/>
          </p:nvPr>
        </p:nvSpPr>
        <p:spPr>
          <a:xfrm>
            <a:off x="165175" y="87725"/>
            <a:ext cx="6117300" cy="1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400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Wireframe</a:t>
            </a:r>
            <a:endParaRPr b="1" i="1" sz="40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195" name="Google Shape;195;p25"/>
          <p:cNvSpPr txBox="1"/>
          <p:nvPr>
            <p:ph idx="1" type="subTitle"/>
          </p:nvPr>
        </p:nvSpPr>
        <p:spPr>
          <a:xfrm>
            <a:off x="307525" y="4458050"/>
            <a:ext cx="396600" cy="330900"/>
          </a:xfrm>
          <a:prstGeom prst="rect">
            <a:avLst/>
          </a:prstGeom>
          <a:solidFill>
            <a:srgbClr val="F7E1BC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30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13</a:t>
            </a:r>
            <a:endParaRPr b="1" i="1" sz="13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27" y="1166900"/>
            <a:ext cx="2333069" cy="1515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7357" y="1166900"/>
            <a:ext cx="2333069" cy="151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4275" y="1166900"/>
            <a:ext cx="3703754" cy="32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243450" y="872550"/>
            <a:ext cx="172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800">
                <a:solidFill>
                  <a:srgbClr val="F7E1BC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Homepage/Sign Up page</a:t>
            </a:r>
            <a:endParaRPr sz="8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2765224" y="872550"/>
            <a:ext cx="132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800">
                <a:solidFill>
                  <a:srgbClr val="F7E1BC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Resume upload page</a:t>
            </a:r>
            <a:endParaRPr sz="8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243450" y="2647950"/>
            <a:ext cx="132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800">
                <a:solidFill>
                  <a:srgbClr val="F7E1BC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Sign in page</a:t>
            </a:r>
            <a:endParaRPr sz="8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7363" y="2932420"/>
            <a:ext cx="2333073" cy="151526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2710388" y="2647950"/>
            <a:ext cx="132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800">
                <a:solidFill>
                  <a:srgbClr val="F7E1BC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Manual Input page</a:t>
            </a:r>
            <a:endParaRPr sz="8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627" y="2932425"/>
            <a:ext cx="2297851" cy="149239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/>
        </p:nvSpPr>
        <p:spPr>
          <a:xfrm>
            <a:off x="5194274" y="886875"/>
            <a:ext cx="132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800">
                <a:solidFill>
                  <a:srgbClr val="F7E1BC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Profile page</a:t>
            </a:r>
            <a:endParaRPr sz="8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1304850" y="1295550"/>
            <a:ext cx="396600" cy="13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5"/>
          <p:cNvSpPr/>
          <p:nvPr/>
        </p:nvSpPr>
        <p:spPr>
          <a:xfrm>
            <a:off x="1304850" y="3030500"/>
            <a:ext cx="396600" cy="17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5"/>
          <p:cNvSpPr/>
          <p:nvPr/>
        </p:nvSpPr>
        <p:spPr>
          <a:xfrm>
            <a:off x="3695588" y="1295550"/>
            <a:ext cx="396600" cy="13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A1D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/>
          <p:nvPr/>
        </p:nvSpPr>
        <p:spPr>
          <a:xfrm>
            <a:off x="5466750" y="3288975"/>
            <a:ext cx="3022200" cy="665400"/>
          </a:xfrm>
          <a:prstGeom prst="roundRect">
            <a:avLst>
              <a:gd fmla="val 1100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6"/>
          <p:cNvSpPr txBox="1"/>
          <p:nvPr>
            <p:ph idx="1" type="subTitle"/>
          </p:nvPr>
        </p:nvSpPr>
        <p:spPr>
          <a:xfrm>
            <a:off x="165175" y="240125"/>
            <a:ext cx="6117300" cy="1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400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Branding</a:t>
            </a:r>
            <a:endParaRPr b="1" i="1" sz="40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215" name="Google Shape;215;p26"/>
          <p:cNvSpPr txBox="1"/>
          <p:nvPr>
            <p:ph idx="1" type="subTitle"/>
          </p:nvPr>
        </p:nvSpPr>
        <p:spPr>
          <a:xfrm>
            <a:off x="8397825" y="240125"/>
            <a:ext cx="396600" cy="330900"/>
          </a:xfrm>
          <a:prstGeom prst="rect">
            <a:avLst/>
          </a:prstGeom>
          <a:solidFill>
            <a:srgbClr val="F7E1BC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30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14</a:t>
            </a:r>
            <a:endParaRPr b="1" i="1" sz="13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75" y="1116800"/>
            <a:ext cx="4876800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625" y="1072875"/>
            <a:ext cx="3743624" cy="206281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 txBox="1"/>
          <p:nvPr>
            <p:ph idx="1" type="subTitle"/>
          </p:nvPr>
        </p:nvSpPr>
        <p:spPr>
          <a:xfrm>
            <a:off x="5484225" y="3282875"/>
            <a:ext cx="2967900" cy="67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2700">
                <a:solidFill>
                  <a:srgbClr val="240866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Typeface: Amina </a:t>
            </a:r>
            <a:endParaRPr b="1" i="1" sz="27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A1D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idx="1" type="subTitle"/>
          </p:nvPr>
        </p:nvSpPr>
        <p:spPr>
          <a:xfrm>
            <a:off x="165175" y="192250"/>
            <a:ext cx="6117300" cy="6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360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Mock-up</a:t>
            </a:r>
            <a:endParaRPr b="1" i="1" sz="36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224" name="Google Shape;224;p27"/>
          <p:cNvSpPr txBox="1"/>
          <p:nvPr>
            <p:ph idx="1" type="subTitle"/>
          </p:nvPr>
        </p:nvSpPr>
        <p:spPr>
          <a:xfrm>
            <a:off x="8472400" y="366100"/>
            <a:ext cx="396600" cy="330900"/>
          </a:xfrm>
          <a:prstGeom prst="rect">
            <a:avLst/>
          </a:prstGeom>
          <a:solidFill>
            <a:srgbClr val="F7E1BC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30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15</a:t>
            </a:r>
            <a:endParaRPr b="1" i="1" sz="13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491" y="870850"/>
            <a:ext cx="4546509" cy="418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000" y="870850"/>
            <a:ext cx="4010051" cy="260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5000" y="3510050"/>
            <a:ext cx="4010051" cy="368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9F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idx="1" type="subTitle"/>
          </p:nvPr>
        </p:nvSpPr>
        <p:spPr>
          <a:xfrm>
            <a:off x="307525" y="4458050"/>
            <a:ext cx="396600" cy="330900"/>
          </a:xfrm>
          <a:prstGeom prst="rect">
            <a:avLst/>
          </a:prstGeom>
          <a:solidFill>
            <a:srgbClr val="2408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300">
                <a:solidFill>
                  <a:srgbClr val="FDF9F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16</a:t>
            </a:r>
            <a:endParaRPr b="1" i="1" sz="1300">
              <a:solidFill>
                <a:srgbClr val="FDF9F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233" name="Google Shape;233;p28"/>
          <p:cNvSpPr txBox="1"/>
          <p:nvPr>
            <p:ph idx="1" type="subTitle"/>
          </p:nvPr>
        </p:nvSpPr>
        <p:spPr>
          <a:xfrm>
            <a:off x="165175" y="11525"/>
            <a:ext cx="8486100" cy="8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3000">
                <a:solidFill>
                  <a:srgbClr val="240866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Approach</a:t>
            </a:r>
            <a:r>
              <a:rPr lang="en" sz="3000">
                <a:solidFill>
                  <a:srgbClr val="240866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 to evaluation</a:t>
            </a:r>
            <a:endParaRPr b="1" i="1" sz="30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302550" y="822500"/>
            <a:ext cx="41013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Core Functionality</a:t>
            </a:r>
            <a:br>
              <a:rPr b="1" lang="en" sz="1800">
                <a:solidFill>
                  <a:schemeClr val="dk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</a:br>
            <a:endParaRPr b="1" sz="900">
              <a:solidFill>
                <a:schemeClr val="dk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2921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chibsted Grotesk Medium"/>
              <a:buChar char="●"/>
            </a:pPr>
            <a:r>
              <a:rPr lang="en" sz="1000">
                <a:solidFill>
                  <a:schemeClr val="dk2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User registration and profile creation</a:t>
            </a:r>
            <a:endParaRPr sz="1000">
              <a:solidFill>
                <a:schemeClr val="dk2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indent="-2921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chibsted Grotesk Medium"/>
              <a:buChar char="●"/>
            </a:pPr>
            <a:r>
              <a:rPr lang="en" sz="1000">
                <a:solidFill>
                  <a:schemeClr val="dk2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Resume parsing and storage</a:t>
            </a:r>
            <a:endParaRPr sz="1000">
              <a:solidFill>
                <a:schemeClr val="dk2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indent="-2921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chibsted Grotesk Medium"/>
              <a:buChar char="●"/>
            </a:pPr>
            <a:r>
              <a:rPr lang="en" sz="1000">
                <a:solidFill>
                  <a:schemeClr val="dk2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Job link submission and scraping</a:t>
            </a:r>
            <a:endParaRPr sz="1000">
              <a:solidFill>
                <a:schemeClr val="dk2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indent="-2921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chibsted Grotesk Medium"/>
              <a:buChar char="●"/>
            </a:pPr>
            <a:r>
              <a:rPr lang="en" sz="1000">
                <a:solidFill>
                  <a:schemeClr val="dk2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Resume to job match comparison and </a:t>
            </a:r>
            <a:r>
              <a:rPr lang="en" sz="1000">
                <a:solidFill>
                  <a:schemeClr val="dk2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ratings</a:t>
            </a:r>
            <a:endParaRPr sz="1000">
              <a:solidFill>
                <a:schemeClr val="dk2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302550" y="2307600"/>
            <a:ext cx="4101300" cy="20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Functionality Testing</a:t>
            </a:r>
            <a:br>
              <a:rPr b="1" lang="en" sz="1800">
                <a:solidFill>
                  <a:schemeClr val="dk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</a:br>
            <a:endParaRPr b="1" sz="900">
              <a:solidFill>
                <a:schemeClr val="dk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2921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chibsted Grotesk"/>
              <a:buChar char="●"/>
            </a:pPr>
            <a:r>
              <a:rPr b="1" lang="en" sz="1000">
                <a:solidFill>
                  <a:schemeClr val="dk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Unit Tests: </a:t>
            </a:r>
            <a:r>
              <a:rPr lang="en" sz="1000">
                <a:solidFill>
                  <a:schemeClr val="dk2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We are testing individual components (Backend &amp; Frontend) in isolation to ensure they perform as expected</a:t>
            </a:r>
            <a:br>
              <a:rPr lang="en" sz="1000">
                <a:solidFill>
                  <a:schemeClr val="dk2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endParaRPr sz="1000">
              <a:solidFill>
                <a:schemeClr val="dk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2921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chibsted Grotesk"/>
              <a:buChar char="●"/>
            </a:pPr>
            <a:r>
              <a:rPr b="1" lang="en" sz="1000">
                <a:solidFill>
                  <a:schemeClr val="dk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Integration Tests: </a:t>
            </a:r>
            <a:r>
              <a:rPr lang="en" sz="1000">
                <a:solidFill>
                  <a:schemeClr val="dk2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We would be verifying that different parts of the system work together correctly.</a:t>
            </a:r>
            <a:br>
              <a:rPr lang="en" sz="1000">
                <a:solidFill>
                  <a:schemeClr val="dk2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endParaRPr sz="1000">
              <a:solidFill>
                <a:schemeClr val="dk2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indent="-2921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chibsted Grotesk"/>
              <a:buChar char="●"/>
            </a:pPr>
            <a:r>
              <a:rPr b="1" lang="en" sz="1000">
                <a:solidFill>
                  <a:schemeClr val="dk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End-to-End Testing: </a:t>
            </a:r>
            <a:r>
              <a:rPr lang="en" sz="1000">
                <a:solidFill>
                  <a:schemeClr val="dk2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We would be validating complete user flows from registration to receiving resume-job match results.</a:t>
            </a:r>
            <a:endParaRPr b="1" sz="1000">
              <a:solidFill>
                <a:schemeClr val="dk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4671650" y="848413"/>
            <a:ext cx="4101300" cy="20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User Experience Evaluation</a:t>
            </a:r>
            <a:br>
              <a:rPr b="1" lang="en" sz="1800">
                <a:solidFill>
                  <a:schemeClr val="dk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</a:br>
            <a:endParaRPr b="1" sz="900">
              <a:solidFill>
                <a:schemeClr val="dk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2921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chibsted Grotesk"/>
              <a:buChar char="●"/>
            </a:pPr>
            <a:r>
              <a:rPr b="1" lang="en" sz="1000">
                <a:solidFill>
                  <a:schemeClr val="dk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Heuristic Analysis: </a:t>
            </a:r>
            <a:r>
              <a:rPr lang="en" sz="1000">
                <a:solidFill>
                  <a:schemeClr val="dk2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We are designing the user interface against usability principles (e.g. Aesthetic and minimalism, and Recovery from errors etc.)</a:t>
            </a:r>
            <a:endParaRPr sz="1000">
              <a:solidFill>
                <a:schemeClr val="dk2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2921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chibsted Grotesk"/>
              <a:buChar char="●"/>
            </a:pPr>
            <a:r>
              <a:rPr b="1" lang="en" sz="1000">
                <a:solidFill>
                  <a:schemeClr val="dk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Task Completion Metrics</a:t>
            </a:r>
            <a:r>
              <a:rPr b="1" lang="en" sz="1000">
                <a:solidFill>
                  <a:schemeClr val="dk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: </a:t>
            </a:r>
            <a:r>
              <a:rPr lang="en" sz="1000">
                <a:solidFill>
                  <a:schemeClr val="dk2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We are currently looking at how easy users find the key tasks like resume upload and job matching.</a:t>
            </a:r>
            <a:endParaRPr b="1" sz="1000">
              <a:solidFill>
                <a:schemeClr val="dk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4671650" y="2760917"/>
            <a:ext cx="4101300" cy="20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Match Algorithm Validation</a:t>
            </a:r>
            <a:br>
              <a:rPr b="1" lang="en" sz="1800">
                <a:solidFill>
                  <a:schemeClr val="dk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</a:br>
            <a:endParaRPr b="1" sz="900">
              <a:solidFill>
                <a:schemeClr val="dk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2921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chibsted Grotesk"/>
              <a:buChar char="●"/>
            </a:pPr>
            <a:r>
              <a:rPr b="1" lang="en" sz="1000">
                <a:solidFill>
                  <a:schemeClr val="dk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Accuracy Testing</a:t>
            </a:r>
            <a:r>
              <a:rPr b="1" lang="en" sz="1000">
                <a:solidFill>
                  <a:schemeClr val="dk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: </a:t>
            </a:r>
            <a:r>
              <a:rPr lang="en" sz="1000">
                <a:solidFill>
                  <a:schemeClr val="dk2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We will be comparing the algorithm recommendations against human expert and other top platforms.</a:t>
            </a:r>
            <a:endParaRPr sz="1000">
              <a:solidFill>
                <a:schemeClr val="dk2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2921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chibsted Grotesk"/>
              <a:buChar char="●"/>
            </a:pPr>
            <a:r>
              <a:rPr b="1" lang="en" sz="1000">
                <a:solidFill>
                  <a:schemeClr val="dk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Variability Testing</a:t>
            </a:r>
            <a:r>
              <a:rPr b="1" lang="en" sz="1000">
                <a:solidFill>
                  <a:schemeClr val="dk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: </a:t>
            </a:r>
            <a:r>
              <a:rPr lang="en" sz="1000">
                <a:solidFill>
                  <a:schemeClr val="dk2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We will ensure there’s consistent results for similar inputs.</a:t>
            </a:r>
            <a:endParaRPr b="1" sz="1000">
              <a:solidFill>
                <a:schemeClr val="dk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9F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idx="1" type="subTitle"/>
          </p:nvPr>
        </p:nvSpPr>
        <p:spPr>
          <a:xfrm>
            <a:off x="307525" y="4458050"/>
            <a:ext cx="396600" cy="330900"/>
          </a:xfrm>
          <a:prstGeom prst="rect">
            <a:avLst/>
          </a:prstGeom>
          <a:solidFill>
            <a:srgbClr val="2408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300">
                <a:solidFill>
                  <a:srgbClr val="FDF9F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17</a:t>
            </a:r>
            <a:endParaRPr b="1" i="1" sz="1300">
              <a:solidFill>
                <a:srgbClr val="FDF9F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243" name="Google Shape;243;p29"/>
          <p:cNvSpPr txBox="1"/>
          <p:nvPr>
            <p:ph idx="1" type="subTitle"/>
          </p:nvPr>
        </p:nvSpPr>
        <p:spPr>
          <a:xfrm>
            <a:off x="165175" y="11525"/>
            <a:ext cx="8486100" cy="1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3000">
                <a:solidFill>
                  <a:srgbClr val="240866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Prototype</a:t>
            </a:r>
            <a:endParaRPr b="1" i="1" sz="30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pic>
        <p:nvPicPr>
          <p:cNvPr id="244" name="Google Shape;244;p29"/>
          <p:cNvPicPr preferRelativeResize="0"/>
          <p:nvPr/>
        </p:nvPicPr>
        <p:blipFill rotWithShape="1">
          <a:blip r:embed="rId3">
            <a:alphaModFix/>
          </a:blip>
          <a:srcRect b="27124" l="23720" r="23730" t="27119"/>
          <a:stretch/>
        </p:blipFill>
        <p:spPr>
          <a:xfrm>
            <a:off x="2060850" y="1200075"/>
            <a:ext cx="4333798" cy="283022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 txBox="1"/>
          <p:nvPr>
            <p:ph idx="1" type="subTitle"/>
          </p:nvPr>
        </p:nvSpPr>
        <p:spPr>
          <a:xfrm>
            <a:off x="1209325" y="4301525"/>
            <a:ext cx="18840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00" u="sng">
                <a:solidFill>
                  <a:schemeClr val="hlink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  <a:hlinkClick r:id="rId4"/>
              </a:rPr>
              <a:t>Design Prototype</a:t>
            </a:r>
            <a:endParaRPr b="1" i="1" sz="15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246" name="Google Shape;246;p29"/>
          <p:cNvSpPr txBox="1"/>
          <p:nvPr>
            <p:ph idx="1" type="subTitle"/>
          </p:nvPr>
        </p:nvSpPr>
        <p:spPr>
          <a:xfrm>
            <a:off x="3160876" y="4301525"/>
            <a:ext cx="21357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00" u="sng">
                <a:solidFill>
                  <a:schemeClr val="hlink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  <a:hlinkClick r:id="rId5"/>
              </a:rPr>
              <a:t>Frontend</a:t>
            </a:r>
            <a:r>
              <a:rPr lang="en" sz="1500" u="sng">
                <a:solidFill>
                  <a:schemeClr val="hlink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  <a:hlinkClick r:id="rId6"/>
              </a:rPr>
              <a:t> Prototype</a:t>
            </a:r>
            <a:endParaRPr b="1" i="1" sz="15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247" name="Google Shape;247;p29"/>
          <p:cNvSpPr txBox="1"/>
          <p:nvPr>
            <p:ph idx="1" type="subTitle"/>
          </p:nvPr>
        </p:nvSpPr>
        <p:spPr>
          <a:xfrm>
            <a:off x="5364128" y="4301525"/>
            <a:ext cx="21357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00" u="sng">
                <a:solidFill>
                  <a:schemeClr val="hlink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  <a:hlinkClick r:id="rId7"/>
              </a:rPr>
              <a:t>Backend</a:t>
            </a:r>
            <a:r>
              <a:rPr lang="en" sz="1500" u="sng">
                <a:solidFill>
                  <a:schemeClr val="hlink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  <a:hlinkClick r:id="rId8"/>
              </a:rPr>
              <a:t> Prototype</a:t>
            </a:r>
            <a:endParaRPr b="1" i="1" sz="15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9F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idx="1" type="subTitle"/>
          </p:nvPr>
        </p:nvSpPr>
        <p:spPr>
          <a:xfrm>
            <a:off x="307525" y="4458050"/>
            <a:ext cx="396600" cy="330900"/>
          </a:xfrm>
          <a:prstGeom prst="rect">
            <a:avLst/>
          </a:prstGeom>
          <a:solidFill>
            <a:srgbClr val="2408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300">
                <a:solidFill>
                  <a:srgbClr val="FDF9F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18</a:t>
            </a:r>
            <a:endParaRPr b="1" i="1" sz="1300">
              <a:solidFill>
                <a:srgbClr val="FDF9F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253" name="Google Shape;253;p30"/>
          <p:cNvSpPr txBox="1"/>
          <p:nvPr>
            <p:ph idx="1" type="subTitle"/>
          </p:nvPr>
        </p:nvSpPr>
        <p:spPr>
          <a:xfrm>
            <a:off x="165175" y="233400"/>
            <a:ext cx="8486100" cy="5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3000">
                <a:solidFill>
                  <a:srgbClr val="240866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Plan for completion (Sprint 3: ~2 weeks)</a:t>
            </a:r>
            <a:endParaRPr b="1" i="1" sz="30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grpSp>
        <p:nvGrpSpPr>
          <p:cNvPr id="254" name="Google Shape;254;p30"/>
          <p:cNvGrpSpPr/>
          <p:nvPr/>
        </p:nvGrpSpPr>
        <p:grpSpPr>
          <a:xfrm>
            <a:off x="4537725" y="1187675"/>
            <a:ext cx="3479100" cy="1517450"/>
            <a:chOff x="4537725" y="1187675"/>
            <a:chExt cx="3479100" cy="1517450"/>
          </a:xfrm>
        </p:grpSpPr>
        <p:sp>
          <p:nvSpPr>
            <p:cNvPr id="255" name="Google Shape;255;p30"/>
            <p:cNvSpPr/>
            <p:nvPr/>
          </p:nvSpPr>
          <p:spPr>
            <a:xfrm>
              <a:off x="4537725" y="1187725"/>
              <a:ext cx="3479100" cy="1517400"/>
            </a:xfrm>
            <a:prstGeom prst="roundRect">
              <a:avLst>
                <a:gd fmla="val 5957" name="adj"/>
              </a:avLst>
            </a:prstGeom>
            <a:solidFill>
              <a:srgbClr val="A89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0"/>
            <p:cNvSpPr txBox="1"/>
            <p:nvPr/>
          </p:nvSpPr>
          <p:spPr>
            <a:xfrm>
              <a:off x="4613300" y="1187675"/>
              <a:ext cx="3327300" cy="15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50">
                  <a:solidFill>
                    <a:srgbClr val="240866"/>
                  </a:solidFill>
                  <a:latin typeface="Schibsted Grotesk"/>
                  <a:ea typeface="Schibsted Grotesk"/>
                  <a:cs typeface="Schibsted Grotesk"/>
                  <a:sym typeface="Schibsted Grotesk"/>
                </a:rPr>
                <a:t>API Endpoint Integration</a:t>
              </a:r>
              <a:r>
                <a:rPr lang="en" sz="950">
                  <a:solidFill>
                    <a:srgbClr val="240866"/>
                  </a:solidFill>
                  <a:latin typeface="Schibsted Grotesk"/>
                  <a:ea typeface="Schibsted Grotesk"/>
                  <a:cs typeface="Schibsted Grotesk"/>
                  <a:sym typeface="Schibsted Grotesk"/>
                </a:rPr>
                <a:t>: Complete the communication pathways between frontend and backend systems, focusing on:</a:t>
              </a:r>
              <a:endParaRPr sz="95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endParaRPr>
            </a:p>
            <a:p>
              <a:pPr indent="-288925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40866"/>
                </a:buClr>
                <a:buSzPts val="950"/>
                <a:buFont typeface="Schibsted Grotesk"/>
                <a:buChar char="●"/>
              </a:pPr>
              <a:r>
                <a:rPr lang="en" sz="950">
                  <a:solidFill>
                    <a:srgbClr val="240866"/>
                  </a:solidFill>
                  <a:latin typeface="Schibsted Grotesk"/>
                  <a:ea typeface="Schibsted Grotesk"/>
                  <a:cs typeface="Schibsted Grotesk"/>
                  <a:sym typeface="Schibsted Grotesk"/>
                </a:rPr>
                <a:t>User profile - Resume upload and parsing flow</a:t>
              </a:r>
              <a:endParaRPr sz="95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endParaRPr>
            </a:p>
            <a:p>
              <a:pPr indent="-288925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0866"/>
                </a:buClr>
                <a:buSzPts val="950"/>
                <a:buFont typeface="Schibsted Grotesk"/>
                <a:buChar char="●"/>
              </a:pPr>
              <a:r>
                <a:rPr lang="en" sz="950">
                  <a:solidFill>
                    <a:srgbClr val="240866"/>
                  </a:solidFill>
                  <a:latin typeface="Schibsted Grotesk"/>
                  <a:ea typeface="Schibsted Grotesk"/>
                  <a:cs typeface="Schibsted Grotesk"/>
                  <a:sym typeface="Schibsted Grotesk"/>
                </a:rPr>
                <a:t>User profile management</a:t>
              </a:r>
              <a:endParaRPr sz="95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endParaRPr>
            </a:p>
            <a:p>
              <a:pPr indent="-288925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0866"/>
                </a:buClr>
                <a:buSzPts val="950"/>
                <a:buFont typeface="Schibsted Grotesk"/>
                <a:buChar char="●"/>
              </a:pPr>
              <a:r>
                <a:rPr lang="en" sz="950">
                  <a:solidFill>
                    <a:srgbClr val="240866"/>
                  </a:solidFill>
                  <a:latin typeface="Schibsted Grotesk"/>
                  <a:ea typeface="Schibsted Grotesk"/>
                  <a:cs typeface="Schibsted Grotesk"/>
                  <a:sym typeface="Schibsted Grotesk"/>
                </a:rPr>
                <a:t>Job posting submission and analysis</a:t>
              </a:r>
              <a:endParaRPr sz="95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endParaRPr>
            </a:p>
          </p:txBody>
        </p:sp>
      </p:grpSp>
      <p:sp>
        <p:nvSpPr>
          <p:cNvPr id="257" name="Google Shape;257;p30"/>
          <p:cNvSpPr txBox="1"/>
          <p:nvPr>
            <p:ph idx="1" type="subTitle"/>
          </p:nvPr>
        </p:nvSpPr>
        <p:spPr>
          <a:xfrm>
            <a:off x="176550" y="696150"/>
            <a:ext cx="11154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00">
                <a:solidFill>
                  <a:srgbClr val="240866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Tasks</a:t>
            </a:r>
            <a:endParaRPr sz="1400">
              <a:solidFill>
                <a:srgbClr val="240866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grpSp>
        <p:nvGrpSpPr>
          <p:cNvPr id="258" name="Google Shape;258;p30"/>
          <p:cNvGrpSpPr/>
          <p:nvPr/>
        </p:nvGrpSpPr>
        <p:grpSpPr>
          <a:xfrm>
            <a:off x="845200" y="1187725"/>
            <a:ext cx="3479100" cy="1546500"/>
            <a:chOff x="997600" y="1187725"/>
            <a:chExt cx="3479100" cy="1546500"/>
          </a:xfrm>
        </p:grpSpPr>
        <p:sp>
          <p:nvSpPr>
            <p:cNvPr id="259" name="Google Shape;259;p30"/>
            <p:cNvSpPr/>
            <p:nvPr/>
          </p:nvSpPr>
          <p:spPr>
            <a:xfrm>
              <a:off x="997600" y="1187725"/>
              <a:ext cx="3479100" cy="1546500"/>
            </a:xfrm>
            <a:prstGeom prst="roundRect">
              <a:avLst>
                <a:gd fmla="val 5957" name="adj"/>
              </a:avLst>
            </a:prstGeom>
            <a:solidFill>
              <a:srgbClr val="A89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0"/>
            <p:cNvSpPr txBox="1"/>
            <p:nvPr/>
          </p:nvSpPr>
          <p:spPr>
            <a:xfrm>
              <a:off x="1139125" y="1253000"/>
              <a:ext cx="3210600" cy="135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240866"/>
                  </a:solidFill>
                  <a:latin typeface="Schibsted Grotesk"/>
                  <a:ea typeface="Schibsted Grotesk"/>
                  <a:cs typeface="Schibsted Grotesk"/>
                  <a:sym typeface="Schibsted Grotesk"/>
                </a:rPr>
                <a:t>User Profile Implementation</a:t>
              </a:r>
              <a:r>
                <a:rPr lang="en" sz="1000">
                  <a:solidFill>
                    <a:srgbClr val="240866"/>
                  </a:solidFill>
                  <a:latin typeface="Schibsted Grotesk"/>
                  <a:ea typeface="Schibsted Grotesk"/>
                  <a:cs typeface="Schibsted Grotesk"/>
                  <a:sym typeface="Schibsted Grotesk"/>
                </a:rPr>
                <a:t>: Finalize both frontend interface and backend functionality for user profiles, including:</a:t>
              </a:r>
              <a:endParaRPr sz="100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0866"/>
                </a:buClr>
                <a:buSzPts val="1000"/>
                <a:buFont typeface="Schibsted Grotesk"/>
                <a:buChar char="●"/>
              </a:pPr>
              <a:r>
                <a:rPr lang="en" sz="1000">
                  <a:solidFill>
                    <a:srgbClr val="240866"/>
                  </a:solidFill>
                  <a:latin typeface="Schibsted Grotesk"/>
                  <a:ea typeface="Schibsted Grotesk"/>
                  <a:cs typeface="Schibsted Grotesk"/>
                  <a:sym typeface="Schibsted Grotesk"/>
                </a:rPr>
                <a:t>Displaying parsed resume information</a:t>
              </a:r>
              <a:endParaRPr sz="100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0866"/>
                </a:buClr>
                <a:buSzPts val="1000"/>
                <a:buFont typeface="Schibsted Grotesk"/>
                <a:buChar char="●"/>
              </a:pPr>
              <a:r>
                <a:rPr lang="en" sz="1000">
                  <a:solidFill>
                    <a:srgbClr val="240866"/>
                  </a:solidFill>
                  <a:latin typeface="Schibsted Grotesk"/>
                  <a:ea typeface="Schibsted Grotesk"/>
                  <a:cs typeface="Schibsted Grotesk"/>
                  <a:sym typeface="Schibsted Grotesk"/>
                </a:rPr>
                <a:t>Allowing manual edits to extracted data</a:t>
              </a:r>
              <a:endParaRPr sz="100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0866"/>
                </a:buClr>
                <a:buSzPts val="1000"/>
                <a:buFont typeface="Schibsted Grotesk"/>
                <a:buChar char="●"/>
              </a:pPr>
              <a:r>
                <a:rPr lang="en" sz="1000">
                  <a:solidFill>
                    <a:srgbClr val="240866"/>
                  </a:solidFill>
                  <a:latin typeface="Schibsted Grotesk"/>
                  <a:ea typeface="Schibsted Grotesk"/>
                  <a:cs typeface="Schibsted Grotesk"/>
                  <a:sym typeface="Schibsted Grotesk"/>
                </a:rPr>
                <a:t>Saving and retrieving profile information</a:t>
              </a:r>
              <a:endParaRPr sz="100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endParaRPr>
            </a:p>
          </p:txBody>
        </p:sp>
      </p:grpSp>
      <p:sp>
        <p:nvSpPr>
          <p:cNvPr id="261" name="Google Shape;261;p30"/>
          <p:cNvSpPr/>
          <p:nvPr/>
        </p:nvSpPr>
        <p:spPr>
          <a:xfrm>
            <a:off x="4537725" y="2839125"/>
            <a:ext cx="3479100" cy="1552800"/>
          </a:xfrm>
          <a:prstGeom prst="roundRect">
            <a:avLst>
              <a:gd fmla="val 5957" name="adj"/>
            </a:avLst>
          </a:prstGeom>
          <a:solidFill>
            <a:srgbClr val="A896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0"/>
          <p:cNvSpPr txBox="1"/>
          <p:nvPr/>
        </p:nvSpPr>
        <p:spPr>
          <a:xfrm>
            <a:off x="4761525" y="3034875"/>
            <a:ext cx="30315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Dashboard Implementation: </a:t>
            </a:r>
            <a:br>
              <a:rPr b="1" lang="en" sz="100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</a:br>
            <a:r>
              <a:rPr lang="en" sz="100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Create a central interface showing:</a:t>
            </a:r>
            <a:endParaRPr sz="10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0866"/>
              </a:buClr>
              <a:buSzPts val="1000"/>
              <a:buFont typeface="Schibsted Grotesk"/>
              <a:buChar char="●"/>
            </a:pPr>
            <a:r>
              <a:rPr lang="en" sz="100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Overview of job analysis</a:t>
            </a:r>
            <a:endParaRPr sz="10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0866"/>
              </a:buClr>
              <a:buSzPts val="1000"/>
              <a:buFont typeface="Schibsted Grotesk"/>
              <a:buChar char="●"/>
            </a:pPr>
            <a:r>
              <a:rPr lang="en" sz="100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Line item of jobs analyzed </a:t>
            </a:r>
            <a:endParaRPr sz="10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0866"/>
              </a:buClr>
              <a:buSzPts val="1000"/>
              <a:buFont typeface="Schibsted Grotesk"/>
              <a:buChar char="●"/>
            </a:pPr>
            <a:r>
              <a:rPr lang="en" sz="100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Match scores across different jobs</a:t>
            </a:r>
            <a:endParaRPr sz="10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grpSp>
        <p:nvGrpSpPr>
          <p:cNvPr id="263" name="Google Shape;263;p30"/>
          <p:cNvGrpSpPr/>
          <p:nvPr/>
        </p:nvGrpSpPr>
        <p:grpSpPr>
          <a:xfrm>
            <a:off x="845200" y="2842275"/>
            <a:ext cx="3479100" cy="1546500"/>
            <a:chOff x="997600" y="2957050"/>
            <a:chExt cx="3479100" cy="1546500"/>
          </a:xfrm>
        </p:grpSpPr>
        <p:sp>
          <p:nvSpPr>
            <p:cNvPr id="264" name="Google Shape;264;p30"/>
            <p:cNvSpPr/>
            <p:nvPr/>
          </p:nvSpPr>
          <p:spPr>
            <a:xfrm>
              <a:off x="997600" y="2957050"/>
              <a:ext cx="3479100" cy="1546500"/>
            </a:xfrm>
            <a:prstGeom prst="roundRect">
              <a:avLst>
                <a:gd fmla="val 5957" name="adj"/>
              </a:avLst>
            </a:prstGeom>
            <a:solidFill>
              <a:srgbClr val="A89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0"/>
            <p:cNvSpPr txBox="1"/>
            <p:nvPr/>
          </p:nvSpPr>
          <p:spPr>
            <a:xfrm>
              <a:off x="1139125" y="3092150"/>
              <a:ext cx="3282300" cy="12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240866"/>
                  </a:solidFill>
                  <a:latin typeface="Schibsted Grotesk"/>
                  <a:ea typeface="Schibsted Grotesk"/>
                  <a:cs typeface="Schibsted Grotesk"/>
                  <a:sym typeface="Schibsted Grotesk"/>
                </a:rPr>
                <a:t>Resume - Job Comparison Feature</a:t>
              </a:r>
              <a:r>
                <a:rPr lang="en" sz="1000">
                  <a:solidFill>
                    <a:srgbClr val="240866"/>
                  </a:solidFill>
                  <a:latin typeface="Schibsted Grotesk"/>
                  <a:ea typeface="Schibsted Grotesk"/>
                  <a:cs typeface="Schibsted Grotesk"/>
                  <a:sym typeface="Schibsted Grotesk"/>
                </a:rPr>
                <a:t>: </a:t>
              </a:r>
              <a:br>
                <a:rPr lang="en" sz="1000">
                  <a:solidFill>
                    <a:srgbClr val="240866"/>
                  </a:solidFill>
                  <a:latin typeface="Schibsted Grotesk"/>
                  <a:ea typeface="Schibsted Grotesk"/>
                  <a:cs typeface="Schibsted Grotesk"/>
                  <a:sym typeface="Schibsted Grotesk"/>
                </a:rPr>
              </a:br>
              <a:r>
                <a:rPr lang="en" sz="1000">
                  <a:solidFill>
                    <a:srgbClr val="240866"/>
                  </a:solidFill>
                  <a:latin typeface="Schibsted Grotesk"/>
                  <a:ea typeface="Schibsted Grotesk"/>
                  <a:cs typeface="Schibsted Grotesk"/>
                  <a:sym typeface="Schibsted Grotesk"/>
                </a:rPr>
                <a:t>Develop the core matching algorithm that:</a:t>
              </a:r>
              <a:endParaRPr sz="100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0866"/>
                </a:buClr>
                <a:buSzPts val="1000"/>
                <a:buFont typeface="Schibsted Grotesk"/>
                <a:buChar char="●"/>
              </a:pPr>
              <a:r>
                <a:rPr lang="en" sz="1000">
                  <a:solidFill>
                    <a:srgbClr val="240866"/>
                  </a:solidFill>
                  <a:latin typeface="Schibsted Grotesk"/>
                  <a:ea typeface="Schibsted Grotesk"/>
                  <a:cs typeface="Schibsted Grotesk"/>
                  <a:sym typeface="Schibsted Grotesk"/>
                </a:rPr>
                <a:t>Compares user skills against job requirements</a:t>
              </a:r>
              <a:endParaRPr sz="100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0866"/>
                </a:buClr>
                <a:buSzPts val="1000"/>
                <a:buFont typeface="Schibsted Grotesk"/>
                <a:buChar char="●"/>
              </a:pPr>
              <a:r>
                <a:rPr lang="en" sz="1000">
                  <a:solidFill>
                    <a:srgbClr val="240866"/>
                  </a:solidFill>
                  <a:latin typeface="Schibsted Grotesk"/>
                  <a:ea typeface="Schibsted Grotesk"/>
                  <a:cs typeface="Schibsted Grotesk"/>
                  <a:sym typeface="Schibsted Grotesk"/>
                </a:rPr>
                <a:t>Identifies skill gaps and strengths</a:t>
              </a:r>
              <a:endParaRPr sz="100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0866"/>
                </a:buClr>
                <a:buSzPts val="1000"/>
                <a:buFont typeface="Schibsted Grotesk"/>
                <a:buChar char="●"/>
              </a:pPr>
              <a:r>
                <a:rPr lang="en" sz="1000">
                  <a:solidFill>
                    <a:srgbClr val="240866"/>
                  </a:solidFill>
                  <a:latin typeface="Schibsted Grotesk"/>
                  <a:ea typeface="Schibsted Grotesk"/>
                  <a:cs typeface="Schibsted Grotesk"/>
                  <a:sym typeface="Schibsted Grotesk"/>
                </a:rPr>
                <a:t>Generates match scores with explanations</a:t>
              </a:r>
              <a:endParaRPr sz="100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9F2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idx="1" type="subTitle"/>
          </p:nvPr>
        </p:nvSpPr>
        <p:spPr>
          <a:xfrm>
            <a:off x="165175" y="233400"/>
            <a:ext cx="8486100" cy="5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3000">
                <a:solidFill>
                  <a:srgbClr val="240866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Plan for completion (Sprint 3; ~ 2 weeks)</a:t>
            </a:r>
            <a:endParaRPr b="1" i="1" sz="30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378975" y="1834925"/>
            <a:ext cx="196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0B0A1D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Frontend efforts</a:t>
            </a:r>
            <a:endParaRPr b="1" i="1" sz="700">
              <a:solidFill>
                <a:srgbClr val="0B0A1D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378975" y="890125"/>
            <a:ext cx="1966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400">
                <a:solidFill>
                  <a:srgbClr val="F7E1BC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70%</a:t>
            </a:r>
            <a:endParaRPr sz="6400">
              <a:solidFill>
                <a:srgbClr val="F7E1BC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3722529" y="1834925"/>
            <a:ext cx="196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0B0A1D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Backend efforts</a:t>
            </a:r>
            <a:endParaRPr b="1" i="1" sz="700">
              <a:solidFill>
                <a:srgbClr val="0B0A1D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274" name="Google Shape;274;p31"/>
          <p:cNvSpPr txBox="1"/>
          <p:nvPr/>
        </p:nvSpPr>
        <p:spPr>
          <a:xfrm>
            <a:off x="3722529" y="890125"/>
            <a:ext cx="1966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400">
                <a:solidFill>
                  <a:srgbClr val="F7E1BC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20</a:t>
            </a:r>
            <a:r>
              <a:rPr i="1" lang="en" sz="6400">
                <a:solidFill>
                  <a:srgbClr val="F7E1BC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%</a:t>
            </a:r>
            <a:endParaRPr sz="6400">
              <a:solidFill>
                <a:srgbClr val="F7E1BC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6589275" y="890125"/>
            <a:ext cx="1966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400">
                <a:solidFill>
                  <a:srgbClr val="F7E1BC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1</a:t>
            </a:r>
            <a:r>
              <a:rPr i="1" lang="en" sz="6400">
                <a:solidFill>
                  <a:srgbClr val="F7E1BC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0%</a:t>
            </a:r>
            <a:endParaRPr sz="6400">
              <a:solidFill>
                <a:srgbClr val="F7E1BC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graphicFrame>
        <p:nvGraphicFramePr>
          <p:cNvPr id="276" name="Google Shape;276;p31"/>
          <p:cNvGraphicFramePr/>
          <p:nvPr/>
        </p:nvGraphicFramePr>
        <p:xfrm>
          <a:off x="455200" y="236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{1D46359A-5D54-43C0-9292-5BB9EF2ED939}</a:tableStyleId>
              </a:tblPr>
              <a:tblGrid>
                <a:gridCol w="590875"/>
                <a:gridCol w="1167850"/>
                <a:gridCol w="782950"/>
              </a:tblGrid>
              <a:tr h="43202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UI</a:t>
                      </a:r>
                      <a:endParaRPr sz="900">
                        <a:latin typeface="Schibsted Grotesk Medium"/>
                        <a:ea typeface="Schibsted Grotesk Medium"/>
                        <a:cs typeface="Schibsted Grotesk Medium"/>
                        <a:sym typeface="Schibsted Grotesk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User </a:t>
                      </a: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Profile Management</a:t>
                      </a:r>
                      <a:endParaRPr sz="900">
                        <a:latin typeface="Schibsted Grotesk Medium"/>
                        <a:ea typeface="Schibsted Grotesk Medium"/>
                        <a:cs typeface="Schibsted Grotesk Medium"/>
                        <a:sym typeface="Schibsted Grotesk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Sprint 3</a:t>
                      </a:r>
                      <a:b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</a:b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(~ 2 weeks)</a:t>
                      </a:r>
                      <a:b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</a:br>
                      <a:endParaRPr sz="900">
                        <a:latin typeface="Schibsted Grotesk Medium"/>
                        <a:ea typeface="Schibsted Grotesk Medium"/>
                        <a:cs typeface="Schibsted Grotesk Medium"/>
                        <a:sym typeface="Schibsted Grotesk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0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Resume - Job Comparison</a:t>
                      </a:r>
                      <a:endParaRPr sz="900">
                        <a:latin typeface="Schibsted Grotesk Medium"/>
                        <a:ea typeface="Schibsted Grotesk Medium"/>
                        <a:cs typeface="Schibsted Grotesk Medium"/>
                        <a:sym typeface="Schibsted Grotesk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493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Dashboard</a:t>
                      </a:r>
                      <a:endParaRPr sz="900">
                        <a:latin typeface="Schibsted Grotesk Medium"/>
                        <a:ea typeface="Schibsted Grotesk Medium"/>
                        <a:cs typeface="Schibsted Grotesk Medium"/>
                        <a:sym typeface="Schibsted Grotesk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5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API</a:t>
                      </a:r>
                      <a:endParaRPr sz="900">
                        <a:latin typeface="Schibsted Grotesk Medium"/>
                        <a:ea typeface="Schibsted Grotesk Medium"/>
                        <a:cs typeface="Schibsted Grotesk Medium"/>
                        <a:sym typeface="Schibsted Grotesk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Endpoints for calls</a:t>
                      </a:r>
                      <a:endParaRPr sz="900">
                        <a:latin typeface="Schibsted Grotesk Medium"/>
                        <a:ea typeface="Schibsted Grotesk Medium"/>
                        <a:cs typeface="Schibsted Grotesk Medium"/>
                        <a:sym typeface="Schibsted Grotesk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Sprints 3</a:t>
                      </a:r>
                      <a:b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</a:b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(~2 weeks)</a:t>
                      </a:r>
                      <a:endParaRPr sz="900">
                        <a:latin typeface="Schibsted Grotesk Medium"/>
                        <a:ea typeface="Schibsted Grotesk Medium"/>
                        <a:cs typeface="Schibsted Grotesk Medium"/>
                        <a:sym typeface="Schibsted Grotesk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Testing</a:t>
                      </a:r>
                      <a:endParaRPr sz="900">
                        <a:latin typeface="Schibsted Grotesk Medium"/>
                        <a:ea typeface="Schibsted Grotesk Medium"/>
                        <a:cs typeface="Schibsted Grotesk Medium"/>
                        <a:sym typeface="Schibsted Grotesk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Ensure endpoints work</a:t>
                      </a:r>
                      <a:endParaRPr sz="900">
                        <a:latin typeface="Schibsted Grotesk Medium"/>
                        <a:ea typeface="Schibsted Grotesk Medium"/>
                        <a:cs typeface="Schibsted Grotesk Medium"/>
                        <a:sym typeface="Schibsted Grotesk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(5 days)</a:t>
                      </a:r>
                      <a:endParaRPr sz="900">
                        <a:latin typeface="Schibsted Grotesk Medium"/>
                        <a:ea typeface="Schibsted Grotesk Medium"/>
                        <a:cs typeface="Schibsted Grotesk Medium"/>
                        <a:sym typeface="Schibsted Grotesk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77" name="Google Shape;277;p31"/>
          <p:cNvGraphicFramePr/>
          <p:nvPr/>
        </p:nvGraphicFramePr>
        <p:xfrm>
          <a:off x="3275475" y="236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{1D46359A-5D54-43C0-9292-5BB9EF2ED939}</a:tableStyleId>
              </a:tblPr>
              <a:tblGrid>
                <a:gridCol w="764425"/>
                <a:gridCol w="1019750"/>
                <a:gridCol w="794275"/>
              </a:tblGrid>
              <a:tr h="45287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Modules</a:t>
                      </a:r>
                      <a:endParaRPr sz="900">
                        <a:latin typeface="Schibsted Grotesk Medium"/>
                        <a:ea typeface="Schibsted Grotesk Medium"/>
                        <a:cs typeface="Schibsted Grotesk Medium"/>
                        <a:sym typeface="Schibsted Grotesk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Learning Plan Generation</a:t>
                      </a:r>
                      <a:endParaRPr sz="1000">
                        <a:latin typeface="Schibsted Grotesk Medium"/>
                        <a:ea typeface="Schibsted Grotesk Medium"/>
                        <a:cs typeface="Schibsted Grotesk Medium"/>
                        <a:sym typeface="Schibsted Grotesk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Sprint 3</a:t>
                      </a:r>
                      <a:b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</a:b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(~ 2 weeks)</a:t>
                      </a:r>
                      <a:b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</a:br>
                      <a:endParaRPr sz="900">
                        <a:latin typeface="Schibsted Grotesk Medium"/>
                        <a:ea typeface="Schibsted Grotesk Medium"/>
                        <a:cs typeface="Schibsted Grotesk Medium"/>
                        <a:sym typeface="Schibsted Grotesk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375">
                <a:tc vMerge="1"/>
                <a:tc vMerge="1"/>
                <a:tc vMerge="1"/>
              </a:tr>
              <a:tr h="366200">
                <a:tc vMerge="1"/>
                <a:tc vMerge="1"/>
                <a:tc vMerge="1"/>
              </a:tr>
              <a:tr h="52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Database</a:t>
                      </a:r>
                      <a:endParaRPr sz="900">
                        <a:latin typeface="Schibsted Grotesk Medium"/>
                        <a:ea typeface="Schibsted Grotesk Medium"/>
                        <a:cs typeface="Schibsted Grotesk Medium"/>
                        <a:sym typeface="Schibsted Grotesk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Ensure functionality</a:t>
                      </a:r>
                      <a:endParaRPr sz="900">
                        <a:latin typeface="Schibsted Grotesk Medium"/>
                        <a:ea typeface="Schibsted Grotesk Medium"/>
                        <a:cs typeface="Schibsted Grotesk Medium"/>
                        <a:sym typeface="Schibsted Grotesk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Sprints 3</a:t>
                      </a:r>
                      <a:b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</a:b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(~2 weeks)</a:t>
                      </a:r>
                      <a:endParaRPr sz="900">
                        <a:latin typeface="Schibsted Grotesk Medium"/>
                        <a:ea typeface="Schibsted Grotesk Medium"/>
                        <a:cs typeface="Schibsted Grotesk Medium"/>
                        <a:sym typeface="Schibsted Grotesk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Testing</a:t>
                      </a:r>
                      <a:endParaRPr sz="900">
                        <a:latin typeface="Schibsted Grotesk Medium"/>
                        <a:ea typeface="Schibsted Grotesk Medium"/>
                        <a:cs typeface="Schibsted Grotesk Medium"/>
                        <a:sym typeface="Schibsted Grotesk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Ensure endpoints work</a:t>
                      </a:r>
                      <a:endParaRPr sz="900">
                        <a:latin typeface="Schibsted Grotesk Medium"/>
                        <a:ea typeface="Schibsted Grotesk Medium"/>
                        <a:cs typeface="Schibsted Grotesk Medium"/>
                        <a:sym typeface="Schibsted Grotesk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(5 days)</a:t>
                      </a:r>
                      <a:endParaRPr sz="900">
                        <a:latin typeface="Schibsted Grotesk Medium"/>
                        <a:ea typeface="Schibsted Grotesk Medium"/>
                        <a:cs typeface="Schibsted Grotesk Medium"/>
                        <a:sym typeface="Schibsted Grotesk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8" name="Google Shape;278;p31"/>
          <p:cNvSpPr txBox="1"/>
          <p:nvPr/>
        </p:nvSpPr>
        <p:spPr>
          <a:xfrm>
            <a:off x="6541929" y="1834925"/>
            <a:ext cx="196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0B0A1D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DevOps</a:t>
            </a:r>
            <a:r>
              <a:rPr b="1" i="1" lang="en" sz="1700">
                <a:solidFill>
                  <a:srgbClr val="0B0A1D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efforts</a:t>
            </a:r>
            <a:endParaRPr b="1" i="1" sz="700">
              <a:solidFill>
                <a:srgbClr val="0B0A1D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graphicFrame>
        <p:nvGraphicFramePr>
          <p:cNvPr id="279" name="Google Shape;279;p31"/>
          <p:cNvGraphicFramePr/>
          <p:nvPr/>
        </p:nvGraphicFramePr>
        <p:xfrm>
          <a:off x="6246400" y="236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{1D46359A-5D54-43C0-9292-5BB9EF2ED939}</a:tableStyleId>
              </a:tblPr>
              <a:tblGrid>
                <a:gridCol w="870650"/>
                <a:gridCol w="888075"/>
                <a:gridCol w="782950"/>
              </a:tblGrid>
              <a:tr h="62015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Environment Setup</a:t>
                      </a:r>
                      <a:endParaRPr sz="900">
                        <a:latin typeface="Schibsted Grotesk Medium"/>
                        <a:ea typeface="Schibsted Grotesk Medium"/>
                        <a:cs typeface="Schibsted Grotesk Medium"/>
                        <a:sym typeface="Schibsted Grotesk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Sprint 3</a:t>
                      </a:r>
                      <a:b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</a:b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(~ 1 week)</a:t>
                      </a:r>
                      <a:b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</a:br>
                      <a:endParaRPr sz="900">
                        <a:latin typeface="Schibsted Grotesk Medium"/>
                        <a:ea typeface="Schibsted Grotesk Medium"/>
                        <a:cs typeface="Schibsted Grotesk Medium"/>
                        <a:sym typeface="Schibsted Grotesk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6250">
                <a:tc gridSpan="2" vMerge="1"/>
                <a:tc hMerge="1" vMerge="1"/>
                <a:tc vMerge="1"/>
              </a:tr>
              <a:tr h="100000">
                <a:tc gridSpan="2" vMerge="1"/>
                <a:tc hMerge="1" vMerge="1"/>
                <a:tc vMerge="1"/>
              </a:tr>
              <a:tr h="6783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Deployment</a:t>
                      </a:r>
                      <a:endParaRPr sz="900">
                        <a:latin typeface="Schibsted Grotesk Medium"/>
                        <a:ea typeface="Schibsted Grotesk Medium"/>
                        <a:cs typeface="Schibsted Grotesk Medium"/>
                        <a:sym typeface="Schibsted Grotesk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Sprints 3</a:t>
                      </a:r>
                      <a:b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</a:br>
                      <a:r>
                        <a:rPr lang="en" sz="900">
                          <a:latin typeface="Schibsted Grotesk Medium"/>
                          <a:ea typeface="Schibsted Grotesk Medium"/>
                          <a:cs typeface="Schibsted Grotesk Medium"/>
                          <a:sym typeface="Schibsted Grotesk Medium"/>
                        </a:rPr>
                        <a:t>(~ 1 week)</a:t>
                      </a:r>
                      <a:endParaRPr sz="900">
                        <a:latin typeface="Schibsted Grotesk Medium"/>
                        <a:ea typeface="Schibsted Grotesk Medium"/>
                        <a:cs typeface="Schibsted Grotesk Medium"/>
                        <a:sym typeface="Schibsted Grotesk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408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A1D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137775" y="261525"/>
            <a:ext cx="3682800" cy="1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400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Presentation</a:t>
            </a:r>
            <a:br>
              <a:rPr lang="en" sz="400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" sz="400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Outline</a:t>
            </a:r>
            <a:endParaRPr b="1" i="1" sz="40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4179150" y="378750"/>
            <a:ext cx="6708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240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01</a:t>
            </a:r>
            <a:endParaRPr b="1" i="1" sz="24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4766200" y="378750"/>
            <a:ext cx="30954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2400">
                <a:solidFill>
                  <a:srgbClr val="F7E1B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Background</a:t>
            </a:r>
            <a:endParaRPr b="1" i="1" sz="24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4179150" y="860921"/>
            <a:ext cx="6708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240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02</a:t>
            </a:r>
            <a:endParaRPr b="1" i="1" sz="24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4766200" y="860921"/>
            <a:ext cx="30954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2400">
                <a:solidFill>
                  <a:srgbClr val="F7E1B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Team</a:t>
            </a:r>
            <a:endParaRPr b="1" i="1" sz="24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4179150" y="1343091"/>
            <a:ext cx="6708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240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03</a:t>
            </a:r>
            <a:endParaRPr b="1" i="1" sz="24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-5191925" y="305091"/>
            <a:ext cx="40668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2400">
                <a:solidFill>
                  <a:srgbClr val="F7E1B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Requirement gathering</a:t>
            </a:r>
            <a:endParaRPr b="1" i="1" sz="24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4179150" y="1901462"/>
            <a:ext cx="6708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240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04</a:t>
            </a:r>
            <a:endParaRPr b="1" i="1" sz="24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4766200" y="1386912"/>
            <a:ext cx="38958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2400">
                <a:solidFill>
                  <a:srgbClr val="F7E1B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Technology &amp; Tradeoffs</a:t>
            </a:r>
            <a:endParaRPr b="1" i="1" sz="24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7" name="Google Shape;77;p14"/>
          <p:cNvSpPr txBox="1"/>
          <p:nvPr>
            <p:ph idx="1" type="subTitle"/>
          </p:nvPr>
        </p:nvSpPr>
        <p:spPr>
          <a:xfrm>
            <a:off x="4179150" y="2383632"/>
            <a:ext cx="6708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240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05</a:t>
            </a:r>
            <a:endParaRPr b="1" i="1" sz="24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4766200" y="1893850"/>
            <a:ext cx="40668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2400">
                <a:solidFill>
                  <a:srgbClr val="F7E1B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Early Results &amp; Problems</a:t>
            </a:r>
            <a:endParaRPr b="1" i="1" sz="24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4179150" y="2907699"/>
            <a:ext cx="6708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240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06</a:t>
            </a:r>
            <a:endParaRPr b="1" i="1" sz="24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4766200" y="2400763"/>
            <a:ext cx="40668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2400">
                <a:solidFill>
                  <a:srgbClr val="F7E1B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Approach to Evaluation</a:t>
            </a:r>
            <a:endParaRPr b="1" i="1" sz="24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4179150" y="3431766"/>
            <a:ext cx="6708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240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07</a:t>
            </a:r>
            <a:endParaRPr b="1" i="1" sz="24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82" name="Google Shape;82;p14"/>
          <p:cNvSpPr txBox="1"/>
          <p:nvPr>
            <p:ph idx="1" type="subTitle"/>
          </p:nvPr>
        </p:nvSpPr>
        <p:spPr>
          <a:xfrm>
            <a:off x="4766200" y="2903891"/>
            <a:ext cx="30954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2400">
                <a:solidFill>
                  <a:srgbClr val="F7E1B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Design &amp; </a:t>
            </a:r>
            <a:r>
              <a:rPr lang="en" sz="2400">
                <a:solidFill>
                  <a:srgbClr val="F7E1B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Prototype</a:t>
            </a:r>
            <a:endParaRPr b="1" i="1" sz="24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4179150" y="3955854"/>
            <a:ext cx="6708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240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08</a:t>
            </a:r>
            <a:endParaRPr b="1" i="1" sz="24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84" name="Google Shape;84;p14"/>
          <p:cNvSpPr txBox="1"/>
          <p:nvPr>
            <p:ph idx="1" type="subTitle"/>
          </p:nvPr>
        </p:nvSpPr>
        <p:spPr>
          <a:xfrm>
            <a:off x="4802200" y="3424175"/>
            <a:ext cx="38238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2400">
                <a:solidFill>
                  <a:srgbClr val="F7E1B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Plans for completion</a:t>
            </a:r>
            <a:endParaRPr b="1" i="1" sz="24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85" name="Google Shape;85;p14"/>
          <p:cNvSpPr txBox="1"/>
          <p:nvPr>
            <p:ph idx="1" type="subTitle"/>
          </p:nvPr>
        </p:nvSpPr>
        <p:spPr>
          <a:xfrm>
            <a:off x="4802200" y="3948262"/>
            <a:ext cx="30954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2400">
                <a:solidFill>
                  <a:srgbClr val="F7E1B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Summary</a:t>
            </a:r>
            <a:endParaRPr b="1" i="1" sz="24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86" name="Google Shape;86;p14"/>
          <p:cNvSpPr txBox="1"/>
          <p:nvPr>
            <p:ph idx="1" type="subTitle"/>
          </p:nvPr>
        </p:nvSpPr>
        <p:spPr>
          <a:xfrm>
            <a:off x="307525" y="4458050"/>
            <a:ext cx="396600" cy="330900"/>
          </a:xfrm>
          <a:prstGeom prst="rect">
            <a:avLst/>
          </a:prstGeom>
          <a:solidFill>
            <a:srgbClr val="F7E1BC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30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02</a:t>
            </a:r>
            <a:endParaRPr b="1" i="1" sz="13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9F2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idx="1" type="subTitle"/>
          </p:nvPr>
        </p:nvSpPr>
        <p:spPr>
          <a:xfrm>
            <a:off x="307525" y="4458050"/>
            <a:ext cx="396600" cy="330900"/>
          </a:xfrm>
          <a:prstGeom prst="rect">
            <a:avLst/>
          </a:prstGeom>
          <a:solidFill>
            <a:srgbClr val="2408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300">
                <a:solidFill>
                  <a:srgbClr val="FDF9F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20</a:t>
            </a:r>
            <a:endParaRPr b="1" i="1" sz="1300">
              <a:solidFill>
                <a:srgbClr val="FDF9F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285" name="Google Shape;285;p32"/>
          <p:cNvSpPr txBox="1"/>
          <p:nvPr>
            <p:ph idx="1" type="subTitle"/>
          </p:nvPr>
        </p:nvSpPr>
        <p:spPr>
          <a:xfrm>
            <a:off x="156025" y="-48275"/>
            <a:ext cx="8486100" cy="1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3000">
                <a:solidFill>
                  <a:srgbClr val="240866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Conclusion</a:t>
            </a:r>
            <a:endParaRPr b="1" i="1" sz="30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286" name="Google Shape;286;p32"/>
          <p:cNvSpPr txBox="1"/>
          <p:nvPr/>
        </p:nvSpPr>
        <p:spPr>
          <a:xfrm>
            <a:off x="303925" y="2389600"/>
            <a:ext cx="8486100" cy="18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prepPad aims to simplify the application process by automating resume-job matching and delivering real time skill insights. Its technical architecture, combining NextJS, TypeScript, </a:t>
            </a:r>
            <a:r>
              <a:rPr lang="en" sz="1600">
                <a:solidFill>
                  <a:schemeClr val="dk2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Tailwind CSS</a:t>
            </a:r>
            <a:r>
              <a:rPr lang="en" sz="1600">
                <a:solidFill>
                  <a:schemeClr val="dk2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, and Django, enables both rapid development and scalable performance. The platform's skill-matching capabilities deliver immediate value by helping students identify qualification gaps and tailor their applications to specific positions.</a:t>
            </a:r>
            <a:endParaRPr>
              <a:solidFill>
                <a:schemeClr val="dk2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287" name="Google Shape;287;p32" title="Group 3728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353" y="1273280"/>
            <a:ext cx="703692" cy="70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877" y="1273279"/>
            <a:ext cx="703695" cy="70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9992" y="991825"/>
            <a:ext cx="1384937" cy="126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9F2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/>
          <p:nvPr>
            <p:ph idx="1" type="subTitle"/>
          </p:nvPr>
        </p:nvSpPr>
        <p:spPr>
          <a:xfrm>
            <a:off x="307525" y="4458050"/>
            <a:ext cx="396600" cy="330900"/>
          </a:xfrm>
          <a:prstGeom prst="rect">
            <a:avLst/>
          </a:prstGeom>
          <a:solidFill>
            <a:srgbClr val="2408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300">
                <a:solidFill>
                  <a:srgbClr val="FDF9F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21</a:t>
            </a:r>
            <a:endParaRPr b="1" i="1" sz="1300">
              <a:solidFill>
                <a:srgbClr val="FDF9F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295" name="Google Shape;295;p33"/>
          <p:cNvSpPr txBox="1"/>
          <p:nvPr>
            <p:ph idx="1" type="subTitle"/>
          </p:nvPr>
        </p:nvSpPr>
        <p:spPr>
          <a:xfrm>
            <a:off x="1119600" y="735275"/>
            <a:ext cx="6863700" cy="3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740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Thank you</a:t>
            </a:r>
            <a:endParaRPr b="1" i="1" sz="74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9F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idx="1" type="subTitle"/>
          </p:nvPr>
        </p:nvSpPr>
        <p:spPr>
          <a:xfrm>
            <a:off x="165175" y="11525"/>
            <a:ext cx="3682800" cy="1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3000">
                <a:solidFill>
                  <a:srgbClr val="240866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Background</a:t>
            </a:r>
            <a:endParaRPr b="1" i="1" sz="30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307525" y="4458050"/>
            <a:ext cx="396600" cy="330900"/>
          </a:xfrm>
          <a:prstGeom prst="rect">
            <a:avLst/>
          </a:prstGeom>
          <a:solidFill>
            <a:srgbClr val="2408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300">
                <a:solidFill>
                  <a:srgbClr val="FDF9F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03</a:t>
            </a:r>
            <a:endParaRPr b="1" i="1" sz="1300">
              <a:solidFill>
                <a:srgbClr val="FDF9F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345600" y="2694650"/>
            <a:ext cx="3682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B0A1D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The percentage </a:t>
            </a:r>
            <a:r>
              <a:rPr i="1" lang="en" sz="1700">
                <a:solidFill>
                  <a:srgbClr val="0B0A1D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of resumes are rejected by ATS before reaching a human recruiter, due to formatting, content, or lack of keywords.</a:t>
            </a:r>
            <a:endParaRPr i="1" sz="700">
              <a:solidFill>
                <a:srgbClr val="0B0A1D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412350" y="890125"/>
            <a:ext cx="39729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0">
                <a:solidFill>
                  <a:srgbClr val="F7E1BC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75%</a:t>
            </a:r>
            <a:endParaRPr sz="10000">
              <a:solidFill>
                <a:srgbClr val="F7E1BC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302775" y="3860250"/>
            <a:ext cx="120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66666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Source: Scoop</a:t>
            </a:r>
            <a:endParaRPr sz="200">
              <a:solidFill>
                <a:srgbClr val="666666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4567950" y="1051625"/>
            <a:ext cx="39729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0">
                <a:solidFill>
                  <a:srgbClr val="A896D3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~$30</a:t>
            </a:r>
            <a:endParaRPr sz="10000">
              <a:solidFill>
                <a:srgbClr val="A896D3"/>
              </a:solidFill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4678900" y="2694650"/>
            <a:ext cx="4073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B0A1D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The cost for monthly subscriptions on traditional platforms like LinkedIn Learning, Simplify Premium or paid resume-review services.</a:t>
            </a:r>
            <a:endParaRPr i="1" sz="700">
              <a:solidFill>
                <a:srgbClr val="0B0A1D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9F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idx="1" type="subTitle"/>
          </p:nvPr>
        </p:nvSpPr>
        <p:spPr>
          <a:xfrm>
            <a:off x="165175" y="11525"/>
            <a:ext cx="3682800" cy="1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3000">
                <a:solidFill>
                  <a:srgbClr val="240866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Project Overview</a:t>
            </a:r>
            <a:endParaRPr b="1" i="1" sz="30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103" name="Google Shape;103;p16"/>
          <p:cNvSpPr txBox="1"/>
          <p:nvPr>
            <p:ph idx="1" type="subTitle"/>
          </p:nvPr>
        </p:nvSpPr>
        <p:spPr>
          <a:xfrm>
            <a:off x="307525" y="4458050"/>
            <a:ext cx="396600" cy="330900"/>
          </a:xfrm>
          <a:prstGeom prst="rect">
            <a:avLst/>
          </a:prstGeom>
          <a:solidFill>
            <a:srgbClr val="2408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300">
                <a:solidFill>
                  <a:srgbClr val="FDF9F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04</a:t>
            </a:r>
            <a:endParaRPr b="1" i="1" sz="1300">
              <a:solidFill>
                <a:srgbClr val="FDF9F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3729750" y="899225"/>
            <a:ext cx="3972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7000">
                <a:solidFill>
                  <a:srgbClr val="A896D3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prepPad</a:t>
            </a:r>
            <a:endParaRPr b="1" i="1" sz="6000">
              <a:solidFill>
                <a:srgbClr val="A896D3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3635050" y="2139675"/>
            <a:ext cx="52341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0A1D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prepPad is a job-matching &amp; tracking platform designed specifically for students, prioritizing affordability and insights. It offers core functionality at low cost by leveraging open source tools and machine learning models.</a:t>
            </a:r>
            <a:endParaRPr sz="700">
              <a:solidFill>
                <a:srgbClr val="0B0A1D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00" y="1011075"/>
            <a:ext cx="2770826" cy="277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A1D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idx="1" type="subTitle"/>
          </p:nvPr>
        </p:nvSpPr>
        <p:spPr>
          <a:xfrm>
            <a:off x="165175" y="240125"/>
            <a:ext cx="3682800" cy="1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400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Team</a:t>
            </a:r>
            <a:br>
              <a:rPr lang="en" sz="400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</a:br>
            <a:r>
              <a:rPr lang="en" sz="400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Members</a:t>
            </a:r>
            <a:endParaRPr b="1" i="1" sz="40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112" name="Google Shape;112;p17"/>
          <p:cNvSpPr txBox="1"/>
          <p:nvPr>
            <p:ph idx="1" type="subTitle"/>
          </p:nvPr>
        </p:nvSpPr>
        <p:spPr>
          <a:xfrm>
            <a:off x="307525" y="4458050"/>
            <a:ext cx="396600" cy="330900"/>
          </a:xfrm>
          <a:prstGeom prst="rect">
            <a:avLst/>
          </a:prstGeom>
          <a:solidFill>
            <a:srgbClr val="F7E1BC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30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05</a:t>
            </a:r>
            <a:endParaRPr b="1" i="1" sz="13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433" y="1616300"/>
            <a:ext cx="1772400" cy="163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275000" y="3286725"/>
            <a:ext cx="127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7E1B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Cristian Mejia</a:t>
            </a:r>
            <a:endParaRPr sz="200">
              <a:solidFill>
                <a:srgbClr val="F7E1BC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275000" y="3593938"/>
            <a:ext cx="127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7E1BC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Backend &amp; Database</a:t>
            </a:r>
            <a:endParaRPr b="1" sz="2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2461425" y="3286725"/>
            <a:ext cx="127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7E1B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Davey Renoid</a:t>
            </a:r>
            <a:endParaRPr sz="200">
              <a:solidFill>
                <a:srgbClr val="F7E1BC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2461425" y="3593938"/>
            <a:ext cx="127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7E1BC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Frontend &amp;</a:t>
            </a:r>
            <a:br>
              <a:rPr b="1" lang="en" sz="1200">
                <a:solidFill>
                  <a:srgbClr val="F7E1BC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</a:br>
            <a:r>
              <a:rPr b="1" lang="en" sz="1200">
                <a:solidFill>
                  <a:srgbClr val="F7E1BC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UX Design</a:t>
            </a:r>
            <a:endParaRPr b="1" sz="2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4647850" y="3286725"/>
            <a:ext cx="177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7E1B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Benita Chinemerem</a:t>
            </a:r>
            <a:endParaRPr sz="200">
              <a:solidFill>
                <a:srgbClr val="F7E1BC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4647850" y="3593938"/>
            <a:ext cx="127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7E1BC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DevOps &amp;</a:t>
            </a:r>
            <a:br>
              <a:rPr b="1" lang="en" sz="1200">
                <a:solidFill>
                  <a:srgbClr val="F7E1BC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</a:br>
            <a:r>
              <a:rPr b="1" lang="en" sz="1200">
                <a:solidFill>
                  <a:srgbClr val="F7E1BC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QA</a:t>
            </a:r>
            <a:endParaRPr b="1" sz="2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6834300" y="3286725"/>
            <a:ext cx="177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7E1B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Olatunde Mojisola</a:t>
            </a:r>
            <a:endParaRPr sz="200">
              <a:solidFill>
                <a:srgbClr val="F7E1BC"/>
              </a:solidFill>
              <a:latin typeface="Schibsted Grotesk Medium"/>
              <a:ea typeface="Schibsted Grotesk Medium"/>
              <a:cs typeface="Schibsted Grotesk Medium"/>
              <a:sym typeface="Schibsted Grotesk Medium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6834300" y="3593950"/>
            <a:ext cx="180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7E1BC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Product Management &amp; UX Design</a:t>
            </a:r>
            <a:endParaRPr b="1" sz="2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275000" y="1628775"/>
            <a:ext cx="1761172" cy="1621917"/>
          </a:xfrm>
          <a:custGeom>
            <a:rect b="b" l="l" r="r" t="t"/>
            <a:pathLst>
              <a:path extrusionOk="0" h="5029200" w="5461000">
                <a:moveTo>
                  <a:pt x="75438" y="0"/>
                </a:moveTo>
                <a:cubicBezTo>
                  <a:pt x="65532" y="0"/>
                  <a:pt x="55880" y="1905"/>
                  <a:pt x="46609" y="5715"/>
                </a:cubicBezTo>
                <a:cubicBezTo>
                  <a:pt x="37338" y="9525"/>
                  <a:pt x="29210" y="14986"/>
                  <a:pt x="22098" y="22098"/>
                </a:cubicBezTo>
                <a:cubicBezTo>
                  <a:pt x="14986" y="29210"/>
                  <a:pt x="9525" y="37338"/>
                  <a:pt x="5715" y="46609"/>
                </a:cubicBezTo>
                <a:cubicBezTo>
                  <a:pt x="1905" y="55880"/>
                  <a:pt x="0" y="65532"/>
                  <a:pt x="0" y="75438"/>
                </a:cubicBezTo>
                <a:lnTo>
                  <a:pt x="0" y="4953762"/>
                </a:lnTo>
                <a:lnTo>
                  <a:pt x="0" y="4953762"/>
                </a:lnTo>
                <a:cubicBezTo>
                  <a:pt x="0" y="4963795"/>
                  <a:pt x="1905" y="4973447"/>
                  <a:pt x="5715" y="4982591"/>
                </a:cubicBezTo>
                <a:cubicBezTo>
                  <a:pt x="9525" y="4991735"/>
                  <a:pt x="14986" y="4999990"/>
                  <a:pt x="22098" y="5007102"/>
                </a:cubicBezTo>
                <a:cubicBezTo>
                  <a:pt x="29210" y="5014214"/>
                  <a:pt x="37338" y="5019675"/>
                  <a:pt x="46609" y="5023485"/>
                </a:cubicBezTo>
                <a:cubicBezTo>
                  <a:pt x="55880" y="5027295"/>
                  <a:pt x="65532" y="5029200"/>
                  <a:pt x="75438" y="5029200"/>
                </a:cubicBezTo>
                <a:lnTo>
                  <a:pt x="5385562" y="5029200"/>
                </a:lnTo>
                <a:cubicBezTo>
                  <a:pt x="5395595" y="5029200"/>
                  <a:pt x="5405247" y="5027295"/>
                  <a:pt x="5414391" y="5023485"/>
                </a:cubicBezTo>
                <a:cubicBezTo>
                  <a:pt x="5423535" y="5019675"/>
                  <a:pt x="5431790" y="5014214"/>
                  <a:pt x="5438902" y="5007102"/>
                </a:cubicBezTo>
                <a:cubicBezTo>
                  <a:pt x="5446014" y="4999990"/>
                  <a:pt x="5451475" y="4991862"/>
                  <a:pt x="5455285" y="4982591"/>
                </a:cubicBezTo>
                <a:cubicBezTo>
                  <a:pt x="5459095" y="4973320"/>
                  <a:pt x="5461000" y="4963668"/>
                  <a:pt x="5461000" y="4953762"/>
                </a:cubicBezTo>
                <a:lnTo>
                  <a:pt x="5461000" y="75438"/>
                </a:lnTo>
                <a:cubicBezTo>
                  <a:pt x="5461000" y="65405"/>
                  <a:pt x="5459095" y="55753"/>
                  <a:pt x="5455285" y="46609"/>
                </a:cubicBezTo>
                <a:cubicBezTo>
                  <a:pt x="5451475" y="37465"/>
                  <a:pt x="5446014" y="29210"/>
                  <a:pt x="5438902" y="22098"/>
                </a:cubicBezTo>
                <a:cubicBezTo>
                  <a:pt x="5431790" y="14986"/>
                  <a:pt x="5423662" y="9525"/>
                  <a:pt x="5414391" y="5715"/>
                </a:cubicBezTo>
                <a:cubicBezTo>
                  <a:pt x="5405120" y="1905"/>
                  <a:pt x="5395468" y="0"/>
                  <a:pt x="5385562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4519" l="0" r="0" t="-30168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6834325" y="1628775"/>
            <a:ext cx="1774825" cy="1634490"/>
          </a:xfrm>
          <a:custGeom>
            <a:rect b="b" l="l" r="r" t="t"/>
            <a:pathLst>
              <a:path extrusionOk="0" h="5029200" w="5461000">
                <a:moveTo>
                  <a:pt x="75438" y="0"/>
                </a:moveTo>
                <a:cubicBezTo>
                  <a:pt x="65532" y="0"/>
                  <a:pt x="55880" y="1905"/>
                  <a:pt x="46609" y="5715"/>
                </a:cubicBezTo>
                <a:cubicBezTo>
                  <a:pt x="37338" y="9525"/>
                  <a:pt x="29210" y="14986"/>
                  <a:pt x="22098" y="22098"/>
                </a:cubicBezTo>
                <a:cubicBezTo>
                  <a:pt x="14986" y="29210"/>
                  <a:pt x="9525" y="37338"/>
                  <a:pt x="5715" y="46609"/>
                </a:cubicBezTo>
                <a:cubicBezTo>
                  <a:pt x="1905" y="55880"/>
                  <a:pt x="0" y="65532"/>
                  <a:pt x="0" y="75438"/>
                </a:cubicBezTo>
                <a:lnTo>
                  <a:pt x="0" y="4953762"/>
                </a:lnTo>
                <a:lnTo>
                  <a:pt x="0" y="4953762"/>
                </a:lnTo>
                <a:cubicBezTo>
                  <a:pt x="0" y="4963795"/>
                  <a:pt x="1905" y="4973320"/>
                  <a:pt x="5715" y="4982591"/>
                </a:cubicBezTo>
                <a:cubicBezTo>
                  <a:pt x="9525" y="4991862"/>
                  <a:pt x="14986" y="4999990"/>
                  <a:pt x="22098" y="5007102"/>
                </a:cubicBezTo>
                <a:cubicBezTo>
                  <a:pt x="29210" y="5014214"/>
                  <a:pt x="37338" y="5019675"/>
                  <a:pt x="46609" y="5023485"/>
                </a:cubicBezTo>
                <a:cubicBezTo>
                  <a:pt x="55880" y="5027295"/>
                  <a:pt x="65532" y="5029200"/>
                  <a:pt x="75438" y="5029200"/>
                </a:cubicBezTo>
                <a:lnTo>
                  <a:pt x="5385562" y="5029200"/>
                </a:lnTo>
                <a:cubicBezTo>
                  <a:pt x="5395595" y="5029200"/>
                  <a:pt x="5405247" y="5027295"/>
                  <a:pt x="5414391" y="5023485"/>
                </a:cubicBezTo>
                <a:cubicBezTo>
                  <a:pt x="5423535" y="5019675"/>
                  <a:pt x="5431790" y="5014214"/>
                  <a:pt x="5438902" y="5007102"/>
                </a:cubicBezTo>
                <a:cubicBezTo>
                  <a:pt x="5446014" y="4999990"/>
                  <a:pt x="5451475" y="4991862"/>
                  <a:pt x="5455285" y="4982591"/>
                </a:cubicBezTo>
                <a:cubicBezTo>
                  <a:pt x="5459095" y="4973320"/>
                  <a:pt x="5461000" y="4963668"/>
                  <a:pt x="5461000" y="4953762"/>
                </a:cubicBezTo>
                <a:lnTo>
                  <a:pt x="5461000" y="75438"/>
                </a:lnTo>
                <a:cubicBezTo>
                  <a:pt x="5461000" y="65405"/>
                  <a:pt x="5459095" y="55753"/>
                  <a:pt x="5455285" y="46609"/>
                </a:cubicBezTo>
                <a:cubicBezTo>
                  <a:pt x="5451475" y="37465"/>
                  <a:pt x="5446014" y="29210"/>
                  <a:pt x="5438902" y="22098"/>
                </a:cubicBezTo>
                <a:cubicBezTo>
                  <a:pt x="5431790" y="14986"/>
                  <a:pt x="5423662" y="9525"/>
                  <a:pt x="5414391" y="5715"/>
                </a:cubicBezTo>
                <a:cubicBezTo>
                  <a:pt x="5405120" y="1905"/>
                  <a:pt x="5395468" y="0"/>
                  <a:pt x="5385562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759" l="0" r="0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4659075" y="1628775"/>
            <a:ext cx="1761172" cy="1621917"/>
          </a:xfrm>
          <a:custGeom>
            <a:rect b="b" l="l" r="r" t="t"/>
            <a:pathLst>
              <a:path extrusionOk="0" h="3771900" w="4095750">
                <a:moveTo>
                  <a:pt x="0" y="0"/>
                </a:moveTo>
                <a:lnTo>
                  <a:pt x="4095750" y="0"/>
                </a:lnTo>
                <a:lnTo>
                  <a:pt x="4095750" y="3771900"/>
                </a:lnTo>
                <a:lnTo>
                  <a:pt x="0" y="3771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2338" l="0" r="0" t="-22348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A1D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idx="1" type="subTitle"/>
          </p:nvPr>
        </p:nvSpPr>
        <p:spPr>
          <a:xfrm>
            <a:off x="183450" y="101875"/>
            <a:ext cx="6117300" cy="1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400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Personas</a:t>
            </a:r>
            <a:endParaRPr b="1" i="1" sz="40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130" name="Google Shape;130;p18"/>
          <p:cNvSpPr txBox="1"/>
          <p:nvPr>
            <p:ph idx="1" type="subTitle"/>
          </p:nvPr>
        </p:nvSpPr>
        <p:spPr>
          <a:xfrm>
            <a:off x="307525" y="4458050"/>
            <a:ext cx="396600" cy="330900"/>
          </a:xfrm>
          <a:prstGeom prst="rect">
            <a:avLst/>
          </a:prstGeom>
          <a:solidFill>
            <a:srgbClr val="F7E1BC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30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06</a:t>
            </a:r>
            <a:endParaRPr b="1" i="1" sz="13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307522" y="1124779"/>
            <a:ext cx="1444371" cy="1084898"/>
          </a:xfrm>
          <a:custGeom>
            <a:rect b="b" l="l" r="r" t="t"/>
            <a:pathLst>
              <a:path extrusionOk="0" h="3190875" w="4248150">
                <a:moveTo>
                  <a:pt x="0" y="0"/>
                </a:moveTo>
                <a:lnTo>
                  <a:pt x="4248150" y="0"/>
                </a:lnTo>
                <a:lnTo>
                  <a:pt x="4248150" y="3190875"/>
                </a:lnTo>
                <a:lnTo>
                  <a:pt x="0" y="31908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548" l="-58178" r="-47638" t="0"/>
            </a:stretch>
          </a:blipFill>
          <a:ln>
            <a:noFill/>
          </a:ln>
        </p:spPr>
      </p:sp>
      <p:sp>
        <p:nvSpPr>
          <p:cNvPr id="132" name="Google Shape;132;p18"/>
          <p:cNvSpPr txBox="1"/>
          <p:nvPr/>
        </p:nvSpPr>
        <p:spPr>
          <a:xfrm>
            <a:off x="307530" y="2385625"/>
            <a:ext cx="6849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Ange</a:t>
            </a:r>
            <a:r>
              <a:rPr b="1" lang="en" sz="1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la</a:t>
            </a:r>
            <a:endParaRPr sz="700"/>
          </a:p>
        </p:txBody>
      </p:sp>
      <p:sp>
        <p:nvSpPr>
          <p:cNvPr id="133" name="Google Shape;133;p18"/>
          <p:cNvSpPr txBox="1"/>
          <p:nvPr/>
        </p:nvSpPr>
        <p:spPr>
          <a:xfrm>
            <a:off x="269403" y="3378361"/>
            <a:ext cx="161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91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Need:</a:t>
            </a:r>
            <a:r>
              <a:rPr b="0" i="0" lang="en" sz="10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Internship, entry level employment</a:t>
            </a:r>
            <a:endParaRPr sz="700"/>
          </a:p>
        </p:txBody>
      </p:sp>
      <p:sp>
        <p:nvSpPr>
          <p:cNvPr id="134" name="Google Shape;134;p18"/>
          <p:cNvSpPr txBox="1"/>
          <p:nvPr/>
        </p:nvSpPr>
        <p:spPr>
          <a:xfrm>
            <a:off x="269403" y="2607850"/>
            <a:ext cx="14139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5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Age:</a:t>
            </a:r>
            <a:r>
              <a:rPr b="0" i="0" lang="en" sz="9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21 </a:t>
            </a:r>
            <a:r>
              <a:rPr b="1" i="0" lang="en" sz="9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Gender:</a:t>
            </a:r>
            <a:r>
              <a:rPr b="0" i="0" lang="en" sz="9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Female </a:t>
            </a:r>
            <a:r>
              <a:rPr b="1" i="0" lang="en" sz="9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Interests:</a:t>
            </a:r>
            <a:r>
              <a:rPr b="0" i="0" lang="en" sz="9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Product Design, Software Development </a:t>
            </a:r>
            <a:endParaRPr sz="700"/>
          </a:p>
        </p:txBody>
      </p:sp>
      <p:sp>
        <p:nvSpPr>
          <p:cNvPr id="135" name="Google Shape;135;p18"/>
          <p:cNvSpPr txBox="1"/>
          <p:nvPr/>
        </p:nvSpPr>
        <p:spPr>
          <a:xfrm>
            <a:off x="2402950" y="752025"/>
            <a:ext cx="6833700" cy="4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</a:rPr>
              <a:t>Current Pain Points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I’ve applied to 50 internships, but I'm not getting any responses back after weeks.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I spend weeks manually comparing my resume to job postings, which is time-consuming and frustrating.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I struggle to find affordable resources to help me bridge the gaps in my skills and qualifications.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</a:rPr>
              <a:t>How does prepPad help me?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I visit the site and begin the account creation process. I sign up using my email and password.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After creating my account, I click the "Upload Resume" button. The application parses my resume and saves the individual sections (e.g., experience, education, skills) for easy editing.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I find a job posting I’m interested in and upload the link to the application. The application parses the job posting and analyzes the key details (e.g., degree level, skills required, etc.)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The application compares my resume data with the job posting and provides a match rating based on how well my profile aligns with the job requirements.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If I don’t meet all the qualifications, the application generates a personalized learning plan that outlines the steps I need to take to gain competency.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</a:rPr>
              <a:t>Outcome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I no longer waste time manually comparing and tailoring my resume to job postings.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I receive actionable feedback and a clear roadmap to improve my qualifications.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I feel confident that my resume is a fit for each job application.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9F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idx="1" type="subTitle"/>
          </p:nvPr>
        </p:nvSpPr>
        <p:spPr>
          <a:xfrm>
            <a:off x="307525" y="4458050"/>
            <a:ext cx="396600" cy="330900"/>
          </a:xfrm>
          <a:prstGeom prst="rect">
            <a:avLst/>
          </a:prstGeom>
          <a:solidFill>
            <a:srgbClr val="2408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300">
                <a:solidFill>
                  <a:srgbClr val="FDF9F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07</a:t>
            </a:r>
            <a:endParaRPr b="1" i="1" sz="1300">
              <a:solidFill>
                <a:srgbClr val="FDF9F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704125" y="687025"/>
            <a:ext cx="79470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Frontend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NextJS (React) implementation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TailwindCSS for styling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Responsive UI design for various screens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User interface for all key features (signup, login, resume upload, profile)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Backend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Django (Python) implementation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API endpoints for frontend communication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Utilizes Deepseek V3 and NER (bert-base-NER) for parsing and analysis of documents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Database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PostgreSQL (via Supabase)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Prisma ORM integration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Schema design for users, resumes, job postings, and matching data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Infrastructure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Repository structure and organization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Project management tracking system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Communication channels (Google Docs, Discord)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2" name="Google Shape;142;p19"/>
          <p:cNvSpPr txBox="1"/>
          <p:nvPr>
            <p:ph idx="1" type="subTitle"/>
          </p:nvPr>
        </p:nvSpPr>
        <p:spPr>
          <a:xfrm>
            <a:off x="165175" y="11525"/>
            <a:ext cx="8486100" cy="1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3000">
                <a:solidFill>
                  <a:srgbClr val="240866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Technology Choices and Tradeoffs</a:t>
            </a:r>
            <a:endParaRPr b="1" i="1" sz="30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9F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idx="1" type="subTitle"/>
          </p:nvPr>
        </p:nvSpPr>
        <p:spPr>
          <a:xfrm>
            <a:off x="307525" y="4458050"/>
            <a:ext cx="396600" cy="330900"/>
          </a:xfrm>
          <a:prstGeom prst="rect">
            <a:avLst/>
          </a:prstGeom>
          <a:solidFill>
            <a:srgbClr val="2408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300">
                <a:solidFill>
                  <a:srgbClr val="FDF9F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08</a:t>
            </a:r>
            <a:endParaRPr b="1" i="1" sz="1300">
              <a:solidFill>
                <a:srgbClr val="FDF9F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704125" y="991825"/>
            <a:ext cx="3972000" cy="39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User Authentication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Implementing JWT-based authentication which provides security but adds more work compared to using third-party auth providers (NextAuth or Auth0).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A</a:t>
            </a:r>
            <a:r>
              <a:rPr lang="en" sz="1000">
                <a:solidFill>
                  <a:schemeClr val="dk1"/>
                </a:solidFill>
              </a:rPr>
              <a:t>dding SSO/social logins in future would require an authentication overhaul.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Resume Processing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For prototyping purposes, using Deepseek V3 for parsing and analyzing resumes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Further development includes training models to extract keywords in resume according to job description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Job Posting Processing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Due to restrictions against web scraping job posting sites, our fallback method is uploading the link to the job posting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Extracts details from the posting such as the role description, qualifications &amp; skills required, role responsibilities, location, etc.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176300" y="93775"/>
            <a:ext cx="8486100" cy="1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3000">
                <a:solidFill>
                  <a:srgbClr val="240866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Technology Choices and Tradeoffs</a:t>
            </a:r>
            <a:endParaRPr b="1" i="1" sz="30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4676000" y="991825"/>
            <a:ext cx="4039800" cy="3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Resume-Job Analysis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Using techniques such as Named Entity Recognition (NER) to extract key entities from files (e.g. skills, qualifications, etc.) to perform matching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Fine-tuning of models needed to improve classification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API Integration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Utilizing Django REST framework to simplify API development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Integrate Supabase auto-generated REST APIs into backend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Learning Plan Generator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Working to implement this with aggregated data from resume and job analysis to guide users to free resources (e.g. roadmap.sh) and certifications (e.g. AWS Cloud Certifications)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A1D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idx="1" type="subTitle"/>
          </p:nvPr>
        </p:nvSpPr>
        <p:spPr>
          <a:xfrm>
            <a:off x="165175" y="240125"/>
            <a:ext cx="6117300" cy="1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4000">
                <a:solidFill>
                  <a:srgbClr val="CCCCCC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rPr>
              <a:t>Early Results</a:t>
            </a:r>
            <a:endParaRPr b="1" i="1" sz="4000">
              <a:solidFill>
                <a:srgbClr val="F7E1BC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156" name="Google Shape;156;p21"/>
          <p:cNvSpPr txBox="1"/>
          <p:nvPr>
            <p:ph idx="1" type="subTitle"/>
          </p:nvPr>
        </p:nvSpPr>
        <p:spPr>
          <a:xfrm>
            <a:off x="8472400" y="305100"/>
            <a:ext cx="396600" cy="330900"/>
          </a:xfrm>
          <a:prstGeom prst="rect">
            <a:avLst/>
          </a:prstGeom>
          <a:solidFill>
            <a:srgbClr val="F7E1BC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300">
                <a:solidFill>
                  <a:srgbClr val="240866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09</a:t>
            </a:r>
            <a:endParaRPr b="1" i="1" sz="1300">
              <a:solidFill>
                <a:srgbClr val="240866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345800" y="1933538"/>
            <a:ext cx="2955300" cy="1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DF9F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Project Structure and Management</a:t>
            </a:r>
            <a:endParaRPr b="1" sz="1100">
              <a:solidFill>
                <a:srgbClr val="FDF9F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117475" lvl="0" marL="1143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DF9F2"/>
              </a:buClr>
              <a:buSzPts val="1100"/>
              <a:buFont typeface="Schibsted Grotesk"/>
              <a:buChar char="●"/>
            </a:pPr>
            <a:r>
              <a:rPr lang="en" sz="1100">
                <a:solidFill>
                  <a:srgbClr val="FDF9F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Set up project management tracking (Github projects and Kanban board)</a:t>
            </a:r>
            <a:endParaRPr sz="1100">
              <a:solidFill>
                <a:srgbClr val="FDF9F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117475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9F2"/>
              </a:buClr>
              <a:buSzPts val="1100"/>
              <a:buFont typeface="Schibsted Grotesk"/>
              <a:buChar char="●"/>
            </a:pPr>
            <a:r>
              <a:rPr lang="en" sz="1100">
                <a:solidFill>
                  <a:srgbClr val="FDF9F2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Established communication channels (Google Doc and Discord)</a:t>
            </a:r>
            <a:endParaRPr sz="1100">
              <a:solidFill>
                <a:srgbClr val="FDF9F2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6327050" y="1933538"/>
            <a:ext cx="2436600" cy="16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DF9F2"/>
                </a:solidFill>
              </a:rPr>
              <a:t>UI/</a:t>
            </a:r>
            <a:r>
              <a:rPr b="1" lang="en" sz="1100">
                <a:solidFill>
                  <a:srgbClr val="FDF9F2"/>
                </a:solidFill>
              </a:rPr>
              <a:t>UX</a:t>
            </a:r>
            <a:endParaRPr b="1" sz="1100">
              <a:solidFill>
                <a:srgbClr val="FDF9F2"/>
              </a:solidFill>
            </a:endParaRPr>
          </a:p>
          <a:p>
            <a:pPr indent="-117475" lvl="0" marL="1143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DF9F2"/>
              </a:buClr>
              <a:buSzPts val="1100"/>
              <a:buChar char="●"/>
            </a:pPr>
            <a:r>
              <a:rPr lang="en" sz="1100">
                <a:solidFill>
                  <a:srgbClr val="FDF9F2"/>
                </a:solidFill>
              </a:rPr>
              <a:t>Created wireframes</a:t>
            </a:r>
            <a:endParaRPr sz="1100">
              <a:solidFill>
                <a:srgbClr val="FDF9F2"/>
              </a:solidFill>
            </a:endParaRPr>
          </a:p>
          <a:p>
            <a:pPr indent="-117475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9F2"/>
              </a:buClr>
              <a:buSzPts val="1100"/>
              <a:buChar char="●"/>
            </a:pPr>
            <a:r>
              <a:rPr lang="en" sz="1100">
                <a:solidFill>
                  <a:srgbClr val="FDF9F2"/>
                </a:solidFill>
              </a:rPr>
              <a:t>Created user personas</a:t>
            </a:r>
            <a:endParaRPr sz="1100">
              <a:solidFill>
                <a:srgbClr val="FDF9F2"/>
              </a:solidFill>
            </a:endParaRPr>
          </a:p>
          <a:p>
            <a:pPr indent="-117475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9F2"/>
              </a:buClr>
              <a:buSzPts val="1100"/>
              <a:buChar char="●"/>
            </a:pPr>
            <a:r>
              <a:rPr lang="en" sz="1100">
                <a:solidFill>
                  <a:srgbClr val="FDF9F2"/>
                </a:solidFill>
              </a:rPr>
              <a:t>Created high fidelity mockup for entire screens</a:t>
            </a:r>
            <a:endParaRPr sz="1100">
              <a:solidFill>
                <a:srgbClr val="FDF9F2"/>
              </a:solidFill>
            </a:endParaRPr>
          </a:p>
          <a:p>
            <a:pPr indent="-117475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9F2"/>
              </a:buClr>
              <a:buSzPts val="1100"/>
              <a:buChar char="●"/>
            </a:pPr>
            <a:r>
              <a:rPr lang="en" sz="1100">
                <a:solidFill>
                  <a:srgbClr val="FDF9F2"/>
                </a:solidFill>
              </a:rPr>
              <a:t>Created a</a:t>
            </a:r>
            <a:r>
              <a:rPr lang="en" sz="1100">
                <a:solidFill>
                  <a:srgbClr val="FDF9F2"/>
                </a:solidFill>
              </a:rPr>
              <a:t>n</a:t>
            </a:r>
            <a:r>
              <a:rPr lang="en" sz="1100">
                <a:solidFill>
                  <a:srgbClr val="FDF9F2"/>
                </a:solidFill>
              </a:rPr>
              <a:t> end-to-end prototype of the entire user flow</a:t>
            </a:r>
            <a:endParaRPr sz="1100">
              <a:solidFill>
                <a:srgbClr val="FDF9F2"/>
              </a:solidFill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3366050" y="1933538"/>
            <a:ext cx="2782800" cy="16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1714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DF9F2"/>
                </a:solidFill>
              </a:rPr>
              <a:t>Frontend Development</a:t>
            </a:r>
            <a:endParaRPr b="1" sz="1100">
              <a:solidFill>
                <a:srgbClr val="FDF9F2"/>
              </a:solidFill>
            </a:endParaRPr>
          </a:p>
          <a:p>
            <a:pPr indent="-117475" lvl="0" marL="571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DF9F2"/>
              </a:buClr>
              <a:buSzPts val="1100"/>
              <a:buChar char="●"/>
            </a:pPr>
            <a:r>
              <a:rPr lang="en" sz="1100">
                <a:solidFill>
                  <a:srgbClr val="FDF9F2"/>
                </a:solidFill>
              </a:rPr>
              <a:t>Created a responsive UI with the following pages:</a:t>
            </a:r>
            <a:endParaRPr sz="1100">
              <a:solidFill>
                <a:srgbClr val="FDF9F2"/>
              </a:solidFill>
            </a:endParaRPr>
          </a:p>
          <a:p>
            <a:pPr indent="-298450" lvl="1" marL="5486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9F2"/>
              </a:buClr>
              <a:buSzPts val="1100"/>
              <a:buChar char="○"/>
            </a:pPr>
            <a:r>
              <a:rPr lang="en" sz="1100">
                <a:solidFill>
                  <a:srgbClr val="FDF9F2"/>
                </a:solidFill>
              </a:rPr>
              <a:t>Sign up</a:t>
            </a:r>
            <a:endParaRPr sz="1100">
              <a:solidFill>
                <a:srgbClr val="FDF9F2"/>
              </a:solidFill>
            </a:endParaRPr>
          </a:p>
          <a:p>
            <a:pPr indent="-298450" lvl="1" marL="5486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9F2"/>
              </a:buClr>
              <a:buSzPts val="1100"/>
              <a:buChar char="○"/>
            </a:pPr>
            <a:r>
              <a:rPr lang="en" sz="1100">
                <a:solidFill>
                  <a:srgbClr val="FDF9F2"/>
                </a:solidFill>
              </a:rPr>
              <a:t>Log in</a:t>
            </a:r>
            <a:endParaRPr sz="1100">
              <a:solidFill>
                <a:srgbClr val="FDF9F2"/>
              </a:solidFill>
            </a:endParaRPr>
          </a:p>
          <a:p>
            <a:pPr indent="-298450" lvl="1" marL="5486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9F2"/>
              </a:buClr>
              <a:buSzPts val="1100"/>
              <a:buChar char="○"/>
            </a:pPr>
            <a:r>
              <a:rPr lang="en" sz="1100">
                <a:solidFill>
                  <a:srgbClr val="FDF9F2"/>
                </a:solidFill>
              </a:rPr>
              <a:t>Resume upload interface</a:t>
            </a:r>
            <a:endParaRPr sz="1100">
              <a:solidFill>
                <a:srgbClr val="FDF9F2"/>
              </a:solidFill>
            </a:endParaRPr>
          </a:p>
          <a:p>
            <a:pPr indent="-298450" lvl="1" marL="5486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9F2"/>
              </a:buClr>
              <a:buSzPts val="1100"/>
              <a:buChar char="○"/>
            </a:pPr>
            <a:r>
              <a:rPr lang="en" sz="1100">
                <a:solidFill>
                  <a:srgbClr val="FDF9F2"/>
                </a:solidFill>
              </a:rPr>
              <a:t>Manual input for profile creation</a:t>
            </a:r>
            <a:endParaRPr sz="1100">
              <a:solidFill>
                <a:srgbClr val="FDF9F2"/>
              </a:solidFill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49" y="1243666"/>
            <a:ext cx="518625" cy="537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6050" y="1254750"/>
            <a:ext cx="518625" cy="6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5475" y="1178675"/>
            <a:ext cx="586500" cy="6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750" y="3150197"/>
            <a:ext cx="3000300" cy="1883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